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wmf" ContentType="image/x-wmf"/>
  <Default Extension="rels" ContentType="application/vnd.openxmlformats-package.relationships+xml"/>
  <Default Extension="xml" ContentType="application/xml"/>
  <Default Extension="vml" ContentType="application/vnd.openxmlformats-officedocument.vmlDrawing"/>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1.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63" r:id="rId4"/>
    <p:sldId id="264" r:id="rId5"/>
    <p:sldId id="284" r:id="rId6"/>
    <p:sldId id="316" r:id="rId7"/>
    <p:sldId id="285" r:id="rId8"/>
    <p:sldId id="294" r:id="rId9"/>
    <p:sldId id="297" r:id="rId10"/>
    <p:sldId id="314" r:id="rId11"/>
    <p:sldId id="292" r:id="rId12"/>
    <p:sldId id="299" r:id="rId13"/>
    <p:sldId id="317" r:id="rId14"/>
    <p:sldId id="273" r:id="rId15"/>
    <p:sldId id="310" r:id="rId16"/>
    <p:sldId id="308" r:id="rId17"/>
    <p:sldId id="311" r:id="rId18"/>
    <p:sldId id="312" r:id="rId19"/>
    <p:sldId id="321" r:id="rId20"/>
    <p:sldId id="304" r:id="rId21"/>
    <p:sldId id="313" r:id="rId22"/>
    <p:sldId id="318" r:id="rId23"/>
    <p:sldId id="277" r:id="rId24"/>
    <p:sldId id="278" r:id="rId25"/>
    <p:sldId id="319" r:id="rId26"/>
    <p:sldId id="320" r:id="rId27"/>
    <p:sldId id="315" r:id="rId28"/>
    <p:sldId id="279" r:id="rId29"/>
    <p:sldId id="280" r:id="rId30"/>
    <p:sldId id="281" r:id="rId31"/>
    <p:sldId id="282" r:id="rId32"/>
    <p:sldId id="283" r:id="rId3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0" d="100"/>
          <a:sy n="70" d="100"/>
        </p:scale>
        <p:origin x="1386" y="7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IN" sz="2800" b="1" dirty="0"/>
              <a:t>Shock</a:t>
            </a:r>
            <a:r>
              <a:rPr lang="en-IN" sz="2800" b="1" baseline="0" dirty="0"/>
              <a:t> True Speed and speed from type II</a:t>
            </a:r>
            <a:endParaRPr lang="en-IN" sz="2800" b="1" dirty="0"/>
          </a:p>
        </c:rich>
      </c:tx>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0.11942315444724952"/>
          <c:y val="0.12929260074198881"/>
          <c:w val="0.83762729658792656"/>
          <c:h val="0.64181284631087787"/>
        </c:manualLayout>
      </c:layout>
      <c:scatterChart>
        <c:scatterStyle val="lineMarker"/>
        <c:varyColors val="0"/>
        <c:ser>
          <c:idx val="0"/>
          <c:order val="0"/>
          <c:tx>
            <c:v>Shock True Speed</c:v>
          </c:tx>
          <c:spPr>
            <a:ln w="25400" cap="rnd">
              <a:solidFill>
                <a:schemeClr val="accent1"/>
              </a:solidFill>
              <a:round/>
            </a:ln>
            <a:effectLst/>
          </c:spPr>
          <c:marker>
            <c:symbol val="none"/>
          </c:marker>
          <c:xVal>
            <c:numRef>
              <c:f>Sheet1!$N$50:$N$90</c:f>
              <c:numCache>
                <c:formatCode>General</c:formatCode>
                <c:ptCount val="41"/>
                <c:pt idx="0">
                  <c:v>2</c:v>
                </c:pt>
                <c:pt idx="1">
                  <c:v>2.1</c:v>
                </c:pt>
                <c:pt idx="2">
                  <c:v>2.2000000000000002</c:v>
                </c:pt>
                <c:pt idx="3">
                  <c:v>2.2999999999999998</c:v>
                </c:pt>
                <c:pt idx="4">
                  <c:v>2.4</c:v>
                </c:pt>
                <c:pt idx="5">
                  <c:v>2.5</c:v>
                </c:pt>
                <c:pt idx="6">
                  <c:v>2.6</c:v>
                </c:pt>
                <c:pt idx="7">
                  <c:v>2.7</c:v>
                </c:pt>
                <c:pt idx="8">
                  <c:v>2.8</c:v>
                </c:pt>
                <c:pt idx="9">
                  <c:v>2.9</c:v>
                </c:pt>
                <c:pt idx="10">
                  <c:v>3</c:v>
                </c:pt>
                <c:pt idx="11">
                  <c:v>3.1</c:v>
                </c:pt>
                <c:pt idx="12">
                  <c:v>3.2</c:v>
                </c:pt>
                <c:pt idx="13">
                  <c:v>3.3</c:v>
                </c:pt>
                <c:pt idx="14">
                  <c:v>3.4</c:v>
                </c:pt>
                <c:pt idx="15">
                  <c:v>3.5</c:v>
                </c:pt>
                <c:pt idx="16">
                  <c:v>3.6</c:v>
                </c:pt>
                <c:pt idx="17">
                  <c:v>3.7</c:v>
                </c:pt>
                <c:pt idx="18">
                  <c:v>3.8</c:v>
                </c:pt>
                <c:pt idx="19">
                  <c:v>3.9</c:v>
                </c:pt>
                <c:pt idx="20">
                  <c:v>4</c:v>
                </c:pt>
                <c:pt idx="21">
                  <c:v>4.0999999999999996</c:v>
                </c:pt>
                <c:pt idx="22">
                  <c:v>4.2</c:v>
                </c:pt>
                <c:pt idx="23">
                  <c:v>4.3</c:v>
                </c:pt>
                <c:pt idx="24">
                  <c:v>4.4000000000000004</c:v>
                </c:pt>
                <c:pt idx="25">
                  <c:v>4.5</c:v>
                </c:pt>
                <c:pt idx="26">
                  <c:v>4.5999999999999996</c:v>
                </c:pt>
                <c:pt idx="27">
                  <c:v>4.7</c:v>
                </c:pt>
                <c:pt idx="28">
                  <c:v>4.8</c:v>
                </c:pt>
                <c:pt idx="29">
                  <c:v>4.9000000000000004</c:v>
                </c:pt>
                <c:pt idx="30">
                  <c:v>5</c:v>
                </c:pt>
                <c:pt idx="31">
                  <c:v>5.0999999999999996</c:v>
                </c:pt>
                <c:pt idx="32">
                  <c:v>5.2</c:v>
                </c:pt>
                <c:pt idx="33">
                  <c:v>5.3</c:v>
                </c:pt>
                <c:pt idx="34">
                  <c:v>5.4</c:v>
                </c:pt>
                <c:pt idx="35">
                  <c:v>5.5</c:v>
                </c:pt>
                <c:pt idx="36">
                  <c:v>5.6</c:v>
                </c:pt>
                <c:pt idx="37">
                  <c:v>5.7</c:v>
                </c:pt>
                <c:pt idx="38">
                  <c:v>5.8</c:v>
                </c:pt>
                <c:pt idx="39">
                  <c:v>5.9</c:v>
                </c:pt>
                <c:pt idx="40">
                  <c:v>6</c:v>
                </c:pt>
              </c:numCache>
            </c:numRef>
          </c:xVal>
          <c:yVal>
            <c:numRef>
              <c:f>Sheet1!$Q$50:$Q$90</c:f>
              <c:numCache>
                <c:formatCode>General</c:formatCode>
                <c:ptCount val="41"/>
                <c:pt idx="0">
                  <c:v>0.64031242374328512</c:v>
                </c:pt>
                <c:pt idx="1">
                  <c:v>0.90609050320594375</c:v>
                </c:pt>
                <c:pt idx="2">
                  <c:v>1.1738824472663361</c:v>
                </c:pt>
                <c:pt idx="3">
                  <c:v>1.4425671561490649</c:v>
                </c:pt>
                <c:pt idx="4">
                  <c:v>1.7117242768623691</c:v>
                </c:pt>
                <c:pt idx="5">
                  <c:v>1.9811612756158952</c:v>
                </c:pt>
                <c:pt idx="6">
                  <c:v>2.2507776433935014</c:v>
                </c:pt>
                <c:pt idx="7">
                  <c:v>2.5205158202241069</c:v>
                </c:pt>
                <c:pt idx="8">
                  <c:v>2.7903404810166088</c:v>
                </c:pt>
                <c:pt idx="9">
                  <c:v>3.060228749619871</c:v>
                </c:pt>
                <c:pt idx="10">
                  <c:v>3.3301651610693432</c:v>
                </c:pt>
                <c:pt idx="11">
                  <c:v>3.6001388862098089</c:v>
                </c:pt>
                <c:pt idx="12">
                  <c:v>3.8701421162536147</c:v>
                </c:pt>
                <c:pt idx="13">
                  <c:v>4.1401690786729954</c:v>
                </c:pt>
                <c:pt idx="14">
                  <c:v>4.410215414239989</c:v>
                </c:pt>
                <c:pt idx="15">
                  <c:v>4.6802777695346256</c:v>
                </c:pt>
                <c:pt idx="16">
                  <c:v>4.9503535227294631</c:v>
                </c:pt>
                <c:pt idx="17">
                  <c:v>5.2204405944326204</c:v>
                </c:pt>
                <c:pt idx="18">
                  <c:v>5.4905373143254383</c:v>
                </c:pt>
                <c:pt idx="19">
                  <c:v>5.76064232529672</c:v>
                </c:pt>
                <c:pt idx="20">
                  <c:v>6.0307545133258413</c:v>
                </c:pt>
                <c:pt idx="21">
                  <c:v>6.3008729553927667</c:v>
                </c:pt>
                <c:pt idx="22">
                  <c:v>6.57099688023058</c:v>
                </c:pt>
                <c:pt idx="23">
                  <c:v>6.8411256383726791</c:v>
                </c:pt>
                <c:pt idx="24">
                  <c:v>7.1112586790244121</c:v>
                </c:pt>
                <c:pt idx="25">
                  <c:v>7.3813955320115463</c:v>
                </c:pt>
                <c:pt idx="26">
                  <c:v>7.6515357935515143</c:v>
                </c:pt>
                <c:pt idx="27">
                  <c:v>7.9216791149351673</c:v>
                </c:pt>
                <c:pt idx="28">
                  <c:v>8.1918251934474284</c:v>
                </c:pt>
                <c:pt idx="29">
                  <c:v>8.4619737650266931</c:v>
                </c:pt>
                <c:pt idx="30">
                  <c:v>8.7321245982864895</c:v>
                </c:pt>
                <c:pt idx="31">
                  <c:v>9.002277489613391</c:v>
                </c:pt>
                <c:pt idx="32">
                  <c:v>9.2724322591216612</c:v>
                </c:pt>
                <c:pt idx="33">
                  <c:v>9.5425887472949391</c:v>
                </c:pt>
                <c:pt idx="34">
                  <c:v>9.8127468121826116</c:v>
                </c:pt>
                <c:pt idx="35">
                  <c:v>10.08290632704678</c:v>
                </c:pt>
                <c:pt idx="36">
                  <c:v>10.353067178377623</c:v>
                </c:pt>
                <c:pt idx="37">
                  <c:v>10.623229264211519</c:v>
                </c:pt>
                <c:pt idx="38">
                  <c:v>10.893392492699414</c:v>
                </c:pt>
                <c:pt idx="39">
                  <c:v>11.163556780883054</c:v>
                </c:pt>
                <c:pt idx="40">
                  <c:v>11.433722053644647</c:v>
                </c:pt>
              </c:numCache>
            </c:numRef>
          </c:yVal>
          <c:smooth val="0"/>
          <c:extLst xmlns:c16r2="http://schemas.microsoft.com/office/drawing/2015/06/chart">
            <c:ext xmlns:c16="http://schemas.microsoft.com/office/drawing/2014/chart" uri="{C3380CC4-5D6E-409C-BE32-E72D297353CC}">
              <c16:uniqueId val="{00000000-FCF5-410A-98AA-E68854C78AF5}"/>
            </c:ext>
          </c:extLst>
        </c:ser>
        <c:ser>
          <c:idx val="1"/>
          <c:order val="1"/>
          <c:tx>
            <c:v>Newkirk 1 </c:v>
          </c:tx>
          <c:spPr>
            <a:ln w="25400" cap="rnd">
              <a:noFill/>
              <a:round/>
            </a:ln>
            <a:effectLst/>
          </c:spPr>
          <c:marker>
            <c:symbol val="circle"/>
            <c:size val="5"/>
            <c:spPr>
              <a:solidFill>
                <a:schemeClr val="accent2"/>
              </a:solidFill>
              <a:ln w="9525">
                <a:solidFill>
                  <a:schemeClr val="accent2"/>
                </a:solidFill>
              </a:ln>
              <a:effectLst/>
            </c:spPr>
          </c:marker>
          <c:xVal>
            <c:numRef>
              <c:f>Sheet1!$T$7:$T$13</c:f>
              <c:numCache>
                <c:formatCode>General</c:formatCode>
                <c:ptCount val="7"/>
                <c:pt idx="0">
                  <c:v>2.4833333333333334</c:v>
                </c:pt>
                <c:pt idx="1">
                  <c:v>2.5</c:v>
                </c:pt>
                <c:pt idx="2">
                  <c:v>2.5333333333333332</c:v>
                </c:pt>
                <c:pt idx="3">
                  <c:v>2.5499999999999998</c:v>
                </c:pt>
                <c:pt idx="4">
                  <c:v>2.5833333333333335</c:v>
                </c:pt>
                <c:pt idx="5">
                  <c:v>2.6</c:v>
                </c:pt>
                <c:pt idx="6">
                  <c:v>2.6333333333333333</c:v>
                </c:pt>
              </c:numCache>
            </c:numRef>
          </c:xVal>
          <c:yVal>
            <c:numRef>
              <c:f>Sheet1!$X$7:$X$13</c:f>
              <c:numCache>
                <c:formatCode>General</c:formatCode>
                <c:ptCount val="7"/>
                <c:pt idx="0">
                  <c:v>1.57</c:v>
                </c:pt>
                <c:pt idx="1">
                  <c:v>1.63</c:v>
                </c:pt>
                <c:pt idx="2">
                  <c:v>1.7</c:v>
                </c:pt>
                <c:pt idx="3">
                  <c:v>1.78</c:v>
                </c:pt>
                <c:pt idx="4">
                  <c:v>2.04</c:v>
                </c:pt>
                <c:pt idx="5">
                  <c:v>2.14</c:v>
                </c:pt>
                <c:pt idx="6">
                  <c:v>2.29</c:v>
                </c:pt>
              </c:numCache>
            </c:numRef>
          </c:yVal>
          <c:smooth val="0"/>
          <c:extLst xmlns:c16r2="http://schemas.microsoft.com/office/drawing/2015/06/chart">
            <c:ext xmlns:c16="http://schemas.microsoft.com/office/drawing/2014/chart" uri="{C3380CC4-5D6E-409C-BE32-E72D297353CC}">
              <c16:uniqueId val="{00000001-FCF5-410A-98AA-E68854C78AF5}"/>
            </c:ext>
          </c:extLst>
        </c:ser>
        <c:ser>
          <c:idx val="2"/>
          <c:order val="2"/>
          <c:tx>
            <c:v>N= 4e9 r^ -6.9</c:v>
          </c:tx>
          <c:spPr>
            <a:ln w="19050" cap="rnd">
              <a:noFill/>
              <a:round/>
            </a:ln>
            <a:effectLst>
              <a:outerShdw blurRad="50800" dist="50800" dir="5400000" algn="ctr" rotWithShape="0">
                <a:srgbClr val="C00000"/>
              </a:outerShdw>
            </a:effectLst>
          </c:spPr>
          <c:marker>
            <c:symbol val="circle"/>
            <c:size val="5"/>
            <c:spPr>
              <a:solidFill>
                <a:srgbClr val="00B050"/>
              </a:solidFill>
              <a:ln w="9525">
                <a:noFill/>
              </a:ln>
              <a:effectLst/>
            </c:spPr>
          </c:marker>
          <c:xVal>
            <c:numRef>
              <c:f>Sheet1!$W$50:$W$57</c:f>
              <c:numCache>
                <c:formatCode>General</c:formatCode>
                <c:ptCount val="8"/>
                <c:pt idx="0">
                  <c:v>2.4849999999999999</c:v>
                </c:pt>
                <c:pt idx="1">
                  <c:v>2.50305555556</c:v>
                </c:pt>
                <c:pt idx="2">
                  <c:v>2.5266666666700002</c:v>
                </c:pt>
                <c:pt idx="3">
                  <c:v>2.5547222222200001</c:v>
                </c:pt>
                <c:pt idx="4">
                  <c:v>2.6269444444399999</c:v>
                </c:pt>
                <c:pt idx="5">
                  <c:v>2.65333333333</c:v>
                </c:pt>
                <c:pt idx="6">
                  <c:v>2.6897222222199999</c:v>
                </c:pt>
                <c:pt idx="7">
                  <c:v>2.71611111111</c:v>
                </c:pt>
              </c:numCache>
            </c:numRef>
          </c:xVal>
          <c:yVal>
            <c:numRef>
              <c:f>Sheet1!$X$50:$X$57</c:f>
              <c:numCache>
                <c:formatCode>General</c:formatCode>
                <c:ptCount val="8"/>
                <c:pt idx="0">
                  <c:v>1.71562834540987</c:v>
                </c:pt>
                <c:pt idx="1">
                  <c:v>1.7812457922999401</c:v>
                </c:pt>
                <c:pt idx="2">
                  <c:v>1.8493730553223899</c:v>
                </c:pt>
                <c:pt idx="3">
                  <c:v>1.9153076453720901</c:v>
                </c:pt>
                <c:pt idx="4">
                  <c:v>2.1222360941718099</c:v>
                </c:pt>
                <c:pt idx="5">
                  <c:v>2.19789884993037</c:v>
                </c:pt>
                <c:pt idx="6">
                  <c:v>2.2934093527515</c:v>
                </c:pt>
                <c:pt idx="7">
                  <c:v>2.3751744867642102</c:v>
                </c:pt>
              </c:numCache>
            </c:numRef>
          </c:yVal>
          <c:smooth val="0"/>
          <c:extLst xmlns:c16r2="http://schemas.microsoft.com/office/drawing/2015/06/chart">
            <c:ext xmlns:c16="http://schemas.microsoft.com/office/drawing/2014/chart" uri="{C3380CC4-5D6E-409C-BE32-E72D297353CC}">
              <c16:uniqueId val="{00000002-9777-4BA1-97B1-73F30C6D6E8F}"/>
            </c:ext>
          </c:extLst>
        </c:ser>
        <c:dLbls>
          <c:showLegendKey val="0"/>
          <c:showVal val="0"/>
          <c:showCatName val="0"/>
          <c:showSerName val="0"/>
          <c:showPercent val="0"/>
          <c:showBubbleSize val="0"/>
        </c:dLbls>
        <c:axId val="211055040"/>
        <c:axId val="211047984"/>
      </c:scatterChart>
      <c:valAx>
        <c:axId val="211055040"/>
        <c:scaling>
          <c:orientation val="minMax"/>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IN" sz="2400" b="1" dirty="0"/>
                  <a:t>Time</a:t>
                </a:r>
                <a:r>
                  <a:rPr lang="en-IN" sz="2400" b="1" baseline="0" dirty="0"/>
                  <a:t> (Hr)</a:t>
                </a:r>
                <a:endParaRPr lang="en-IN" sz="2400" b="1" dirty="0"/>
              </a:p>
            </c:rich>
          </c:tx>
          <c:layout/>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11047984"/>
        <c:crosses val="autoZero"/>
        <c:crossBetween val="midCat"/>
      </c:valAx>
      <c:valAx>
        <c:axId val="211047984"/>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IN" sz="2400" b="1" dirty="0"/>
                  <a:t>Height</a:t>
                </a:r>
                <a:r>
                  <a:rPr lang="en-IN" sz="2400" b="1" baseline="0" dirty="0"/>
                  <a:t> (Solar radii)</a:t>
                </a:r>
                <a:endParaRPr lang="en-IN" sz="2400" b="1" dirty="0"/>
              </a:p>
            </c:rich>
          </c:tx>
          <c:layout/>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11055040"/>
        <c:crosses val="autoZero"/>
        <c:crossBetween val="midCat"/>
      </c:valAx>
      <c:spPr>
        <a:noFill/>
        <a:ln>
          <a:noFill/>
        </a:ln>
        <a:effectLst/>
      </c:spPr>
    </c:plotArea>
    <c:legend>
      <c:legendPos val="r"/>
      <c:layout>
        <c:manualLayout>
          <c:xMode val="edge"/>
          <c:yMode val="edge"/>
          <c:x val="0.69759645669291337"/>
          <c:y val="0.43346900049655956"/>
          <c:w val="0.23797897423300238"/>
          <c:h val="0.22558416684400931"/>
        </c:manualLayout>
      </c:layout>
      <c:overlay val="1"/>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extLst xmlns:c16r2="http://schemas.microsoft.com/office/drawing/2015/06/char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4">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drawings/_rels/vmlDrawing1.vml.rels><?xml version="1.0" encoding="UTF-8" standalone="yes"?>
<Relationships xmlns="http://schemas.openxmlformats.org/package/2006/relationships"><Relationship Id="rId1" Type="http://schemas.openxmlformats.org/officeDocument/2006/relationships/image" Target="../media/image16.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7.w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0320607-15B1-4709-B3D4-7DB9A4679209}" type="datetimeFigureOut">
              <a:rPr lang="en-US" smtClean="0"/>
              <a:pPr/>
              <a:t>31-May-18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1C5D844-258F-4690-A581-0397769EA85E}"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0320607-15B1-4709-B3D4-7DB9A4679209}" type="datetimeFigureOut">
              <a:rPr lang="en-US" smtClean="0"/>
              <a:pPr/>
              <a:t>31-May-18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1C5D844-258F-4690-A581-0397769EA85E}"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0320607-15B1-4709-B3D4-7DB9A4679209}" type="datetimeFigureOut">
              <a:rPr lang="en-US" smtClean="0"/>
              <a:pPr/>
              <a:t>31-May-18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1C5D844-258F-4690-A581-0397769EA85E}"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0320607-15B1-4709-B3D4-7DB9A4679209}" type="datetimeFigureOut">
              <a:rPr lang="en-US" smtClean="0"/>
              <a:pPr/>
              <a:t>31-May-18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1C5D844-258F-4690-A581-0397769EA85E}"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0320607-15B1-4709-B3D4-7DB9A4679209}" type="datetimeFigureOut">
              <a:rPr lang="en-US" smtClean="0"/>
              <a:pPr/>
              <a:t>31-May-18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1C5D844-258F-4690-A581-0397769EA85E}"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0320607-15B1-4709-B3D4-7DB9A4679209}" type="datetimeFigureOut">
              <a:rPr lang="en-US" smtClean="0"/>
              <a:pPr/>
              <a:t>31-May-18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1C5D844-258F-4690-A581-0397769EA85E}"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0320607-15B1-4709-B3D4-7DB9A4679209}" type="datetimeFigureOut">
              <a:rPr lang="en-US" smtClean="0"/>
              <a:pPr/>
              <a:t>31-May-18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1C5D844-258F-4690-A581-0397769EA85E}"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0320607-15B1-4709-B3D4-7DB9A4679209}" type="datetimeFigureOut">
              <a:rPr lang="en-US" smtClean="0"/>
              <a:pPr/>
              <a:t>31-May-18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1C5D844-258F-4690-A581-0397769EA85E}"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0320607-15B1-4709-B3D4-7DB9A4679209}" type="datetimeFigureOut">
              <a:rPr lang="en-US" smtClean="0"/>
              <a:pPr/>
              <a:t>31-May-18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1C5D844-258F-4690-A581-0397769EA85E}"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0320607-15B1-4709-B3D4-7DB9A4679209}" type="datetimeFigureOut">
              <a:rPr lang="en-US" smtClean="0"/>
              <a:pPr/>
              <a:t>31-May-18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1C5D844-258F-4690-A581-0397769EA85E}"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0320607-15B1-4709-B3D4-7DB9A4679209}" type="datetimeFigureOut">
              <a:rPr lang="en-US" smtClean="0"/>
              <a:pPr/>
              <a:t>31-May-18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1C5D844-258F-4690-A581-0397769EA85E}"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0320607-15B1-4709-B3D4-7DB9A4679209}" type="datetimeFigureOut">
              <a:rPr lang="en-US" smtClean="0"/>
              <a:pPr/>
              <a:t>31-May-18</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1C5D844-258F-4690-A581-0397769EA85E}"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image" Target="../media/image13.emf"/><Relationship Id="rId1" Type="http://schemas.openxmlformats.org/officeDocument/2006/relationships/slideLayout" Target="../slideLayouts/slideLayout7.xml"/><Relationship Id="rId4" Type="http://schemas.openxmlformats.org/officeDocument/2006/relationships/image" Target="../media/image15.emf"/></Relationships>
</file>

<file path=ppt/slides/_rels/slide1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slideLayout" Target="../slideLayouts/slideLayout7.xml"/><Relationship Id="rId1" Type="http://schemas.openxmlformats.org/officeDocument/2006/relationships/vmlDrawing" Target="../drawings/vmlDrawing1.vml"/><Relationship Id="rId5" Type="http://schemas.openxmlformats.org/officeDocument/2006/relationships/image" Target="../media/image16.wmf"/><Relationship Id="rId4" Type="http://schemas.openxmlformats.org/officeDocument/2006/relationships/oleObject" Target="../embeddings/oleObject1.bin"/></Relationships>
</file>

<file path=ppt/slides/_rels/slide14.xml.rels><?xml version="1.0" encoding="UTF-8" standalone="yes"?>
<Relationships xmlns="http://schemas.openxmlformats.org/package/2006/relationships"><Relationship Id="rId8" Type="http://schemas.openxmlformats.org/officeDocument/2006/relationships/image" Target="../media/image24.jpeg"/><Relationship Id="rId3" Type="http://schemas.openxmlformats.org/officeDocument/2006/relationships/image" Target="../media/image19.jpeg"/><Relationship Id="rId7" Type="http://schemas.openxmlformats.org/officeDocument/2006/relationships/image" Target="../media/image23.jpeg"/><Relationship Id="rId2" Type="http://schemas.openxmlformats.org/officeDocument/2006/relationships/image" Target="../media/image18.jpeg"/><Relationship Id="rId1" Type="http://schemas.openxmlformats.org/officeDocument/2006/relationships/slideLayout" Target="../slideLayouts/slideLayout2.xml"/><Relationship Id="rId6" Type="http://schemas.openxmlformats.org/officeDocument/2006/relationships/image" Target="../media/image22.jpeg"/><Relationship Id="rId5" Type="http://schemas.openxmlformats.org/officeDocument/2006/relationships/image" Target="../media/image21.jpeg"/><Relationship Id="rId4" Type="http://schemas.openxmlformats.org/officeDocument/2006/relationships/image" Target="../media/image20.jpeg"/></Relationships>
</file>

<file path=ppt/slides/_rels/slide15.xml.rels><?xml version="1.0" encoding="UTF-8" standalone="yes"?>
<Relationships xmlns="http://schemas.openxmlformats.org/package/2006/relationships"><Relationship Id="rId2" Type="http://schemas.openxmlformats.org/officeDocument/2006/relationships/image" Target="../media/image25.emf"/><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6.em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8.emf"/><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image" Target="../media/image27.wmf"/><Relationship Id="rId5" Type="http://schemas.openxmlformats.org/officeDocument/2006/relationships/oleObject" Target="../embeddings/oleObject2.bin"/><Relationship Id="rId4" Type="http://schemas.openxmlformats.org/officeDocument/2006/relationships/image" Target="../media/image29.png"/></Relationships>
</file>

<file path=ppt/slides/_rels/slide19.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7.xml"/><Relationship Id="rId5" Type="http://schemas.openxmlformats.org/officeDocument/2006/relationships/image" Target="../media/image34.png"/><Relationship Id="rId4" Type="http://schemas.openxmlformats.org/officeDocument/2006/relationships/image" Target="../media/image33.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image" Target="../media/image9.emf"/><Relationship Id="rId1" Type="http://schemas.openxmlformats.org/officeDocument/2006/relationships/slideLayout" Target="../slideLayouts/slideLayout2.xml"/><Relationship Id="rId4" Type="http://schemas.openxmlformats.org/officeDocument/2006/relationships/image" Target="../media/image11.emf"/></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43000"/>
            <a:ext cx="7772400" cy="1470025"/>
          </a:xfrm>
        </p:spPr>
        <p:txBody>
          <a:bodyPr/>
          <a:lstStyle/>
          <a:p>
            <a:r>
              <a:rPr lang="en-US" dirty="0" smtClean="0"/>
              <a:t>ANALYSIS OF THE TYPE II RADIO BURST EVENT OF 11</a:t>
            </a:r>
            <a:r>
              <a:rPr lang="en-US" baseline="30000" dirty="0" smtClean="0"/>
              <a:t>th</a:t>
            </a:r>
            <a:r>
              <a:rPr lang="en-US" dirty="0" smtClean="0"/>
              <a:t> May 2011</a:t>
            </a:r>
            <a:endParaRPr lang="en-US" dirty="0"/>
          </a:p>
        </p:txBody>
      </p:sp>
      <p:sp>
        <p:nvSpPr>
          <p:cNvPr id="3" name="Subtitle 2"/>
          <p:cNvSpPr>
            <a:spLocks noGrp="1"/>
          </p:cNvSpPr>
          <p:nvPr>
            <p:ph type="subTitle" idx="1"/>
          </p:nvPr>
        </p:nvSpPr>
        <p:spPr>
          <a:xfrm>
            <a:off x="1295400" y="2819400"/>
            <a:ext cx="6400800" cy="2819400"/>
          </a:xfrm>
        </p:spPr>
        <p:txBody>
          <a:bodyPr>
            <a:noAutofit/>
          </a:bodyPr>
          <a:lstStyle/>
          <a:p>
            <a:endParaRPr lang="en-US" sz="3600" dirty="0" smtClean="0">
              <a:solidFill>
                <a:schemeClr val="tx1"/>
              </a:solidFill>
            </a:endParaRPr>
          </a:p>
          <a:p>
            <a:r>
              <a:rPr lang="en-US" sz="3600" b="1" dirty="0" smtClean="0">
                <a:solidFill>
                  <a:schemeClr val="tx1"/>
                </a:solidFill>
              </a:rPr>
              <a:t>Group 4</a:t>
            </a:r>
          </a:p>
          <a:p>
            <a:r>
              <a:rPr lang="en-US" sz="3600" dirty="0" smtClean="0">
                <a:solidFill>
                  <a:schemeClr val="tx1"/>
                </a:solidFill>
              </a:rPr>
              <a:t> Simi, </a:t>
            </a:r>
            <a:r>
              <a:rPr lang="en-US" sz="3600" dirty="0" err="1" smtClean="0">
                <a:solidFill>
                  <a:schemeClr val="tx1"/>
                </a:solidFill>
              </a:rPr>
              <a:t>Atharva</a:t>
            </a:r>
            <a:r>
              <a:rPr lang="en-US" sz="3600" dirty="0" smtClean="0">
                <a:solidFill>
                  <a:schemeClr val="tx1"/>
                </a:solidFill>
              </a:rPr>
              <a:t>, Paul, George, </a:t>
            </a:r>
            <a:r>
              <a:rPr lang="en-US" sz="3600" dirty="0" err="1" smtClean="0">
                <a:solidFill>
                  <a:schemeClr val="tx1"/>
                </a:solidFill>
              </a:rPr>
              <a:t>Berhe</a:t>
            </a:r>
            <a:r>
              <a:rPr lang="en-US" sz="3600" dirty="0" smtClean="0">
                <a:solidFill>
                  <a:schemeClr val="tx1"/>
                </a:solidFill>
              </a:rPr>
              <a:t>, </a:t>
            </a:r>
            <a:r>
              <a:rPr lang="en-US" sz="3600" dirty="0" err="1" smtClean="0">
                <a:solidFill>
                  <a:schemeClr val="tx1"/>
                </a:solidFill>
              </a:rPr>
              <a:t>Kathiravan</a:t>
            </a:r>
            <a:endParaRPr lang="en-IN" sz="3600" dirty="0">
              <a:solidFill>
                <a:schemeClr val="tx1"/>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90600"/>
            <a:ext cx="8229600" cy="5135563"/>
          </a:xfrm>
        </p:spPr>
        <p:txBody>
          <a:bodyPr/>
          <a:lstStyle/>
          <a:p>
            <a:r>
              <a:rPr lang="en-US" dirty="0" smtClean="0"/>
              <a:t>Three models were examined: Newkirk</a:t>
            </a:r>
            <a:r>
              <a:rPr lang="en-US" smtClean="0"/>
              <a:t>, </a:t>
            </a:r>
            <a:r>
              <a:rPr lang="en-US" smtClean="0"/>
              <a:t>Saito </a:t>
            </a:r>
            <a:r>
              <a:rPr lang="en-US" dirty="0" smtClean="0"/>
              <a:t>and </a:t>
            </a:r>
            <a:r>
              <a:rPr lang="en-US" dirty="0" err="1" smtClean="0"/>
              <a:t>Gopalswamy</a:t>
            </a:r>
            <a:r>
              <a:rPr lang="en-US" dirty="0" smtClean="0"/>
              <a:t>.</a:t>
            </a:r>
          </a:p>
          <a:p>
            <a:r>
              <a:rPr lang="en-US" dirty="0" smtClean="0"/>
              <a:t>Derived the expression using scale height</a:t>
            </a:r>
          </a:p>
          <a:p>
            <a:r>
              <a:rPr lang="en-US" dirty="0" smtClean="0"/>
              <a:t>The revised expression is</a:t>
            </a:r>
          </a:p>
          <a:p>
            <a:r>
              <a:rPr lang="en-US" dirty="0" smtClean="0"/>
              <a:t>N</a:t>
            </a:r>
            <a:r>
              <a:rPr lang="en-US" baseline="-25000" dirty="0" smtClean="0"/>
              <a:t>e</a:t>
            </a:r>
            <a:r>
              <a:rPr lang="en-US" dirty="0" smtClean="0"/>
              <a:t> = 4 x 10</a:t>
            </a:r>
            <a:r>
              <a:rPr lang="en-US" baseline="30000" dirty="0" smtClean="0"/>
              <a:t>9</a:t>
            </a:r>
            <a:r>
              <a:rPr lang="en-US" dirty="0" smtClean="0"/>
              <a:t> r</a:t>
            </a:r>
            <a:r>
              <a:rPr lang="en-US" baseline="30000" dirty="0" smtClean="0"/>
              <a:t>-6.9</a:t>
            </a:r>
            <a:endParaRPr lang="en-US" baseline="30000" dirty="0" smtClean="0"/>
          </a:p>
          <a:p>
            <a:r>
              <a:rPr lang="en-US" dirty="0" smtClean="0"/>
              <a:t>Newkirk was </a:t>
            </a:r>
            <a:r>
              <a:rPr lang="en-US" dirty="0" smtClean="0"/>
              <a:t>shown in the plot along with the above model. </a:t>
            </a:r>
            <a:endParaRPr lang="en-US" dirty="0" smtClean="0"/>
          </a:p>
          <a:p>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6090" y="1066800"/>
            <a:ext cx="8915400" cy="4699560"/>
          </a:xfrm>
          <a:prstGeom prst="rect">
            <a:avLst/>
          </a:prstGeom>
        </p:spPr>
      </p:pic>
    </p:spTree>
    <p:extLst>
      <p:ext uri="{BB962C8B-B14F-4D97-AF65-F5344CB8AC3E}">
        <p14:creationId xmlns:p14="http://schemas.microsoft.com/office/powerpoint/2010/main" val="345873281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xmlns="" id="{6624C82F-1D51-43BA-8D18-58E7B483BB18}"/>
              </a:ext>
            </a:extLst>
          </p:cNvPr>
          <p:cNvPicPr/>
          <p:nvPr/>
        </p:nvPicPr>
        <p:blipFill>
          <a:blip r:embed="rId2"/>
          <a:srcRect l="9592" r="56075"/>
          <a:stretch>
            <a:fillRect/>
          </a:stretch>
        </p:blipFill>
        <p:spPr bwMode="auto">
          <a:xfrm>
            <a:off x="762000" y="313917"/>
            <a:ext cx="3505200" cy="3123175"/>
          </a:xfrm>
          <a:prstGeom prst="rect">
            <a:avLst/>
          </a:prstGeom>
          <a:noFill/>
          <a:ln w="9525">
            <a:noFill/>
            <a:miter lim="800000"/>
            <a:headEnd/>
            <a:tailEnd/>
          </a:ln>
        </p:spPr>
      </p:pic>
      <p:pic>
        <p:nvPicPr>
          <p:cNvPr id="10" name="Picture 9">
            <a:extLst>
              <a:ext uri="{FF2B5EF4-FFF2-40B4-BE49-F238E27FC236}">
                <a16:creationId xmlns:a16="http://schemas.microsoft.com/office/drawing/2014/main" xmlns="" id="{DD9AEADA-2F77-44F6-B4E1-868AC4FC0E2A}"/>
              </a:ext>
            </a:extLst>
          </p:cNvPr>
          <p:cNvPicPr/>
          <p:nvPr/>
        </p:nvPicPr>
        <p:blipFill>
          <a:blip r:embed="rId3"/>
          <a:srcRect l="9592" r="48697"/>
          <a:stretch>
            <a:fillRect/>
          </a:stretch>
        </p:blipFill>
        <p:spPr bwMode="auto">
          <a:xfrm>
            <a:off x="4572000" y="228600"/>
            <a:ext cx="3505200" cy="2895600"/>
          </a:xfrm>
          <a:prstGeom prst="rect">
            <a:avLst/>
          </a:prstGeom>
          <a:noFill/>
          <a:ln w="9525">
            <a:noFill/>
            <a:miter lim="800000"/>
            <a:headEnd/>
            <a:tailEnd/>
          </a:ln>
        </p:spPr>
      </p:pic>
      <p:pic>
        <p:nvPicPr>
          <p:cNvPr id="11" name="Picture 10">
            <a:extLst>
              <a:ext uri="{FF2B5EF4-FFF2-40B4-BE49-F238E27FC236}">
                <a16:creationId xmlns:a16="http://schemas.microsoft.com/office/drawing/2014/main" xmlns="" id="{08255E7F-974D-47C7-BC9B-CBE327F4E7F6}"/>
              </a:ext>
            </a:extLst>
          </p:cNvPr>
          <p:cNvPicPr/>
          <p:nvPr/>
        </p:nvPicPr>
        <p:blipFill>
          <a:blip r:embed="rId4"/>
          <a:srcRect l="12543" r="47221"/>
          <a:stretch>
            <a:fillRect/>
          </a:stretch>
        </p:blipFill>
        <p:spPr bwMode="auto">
          <a:xfrm>
            <a:off x="838200" y="3429000"/>
            <a:ext cx="3352800" cy="2982351"/>
          </a:xfrm>
          <a:prstGeom prst="rect">
            <a:avLst/>
          </a:prstGeom>
          <a:noFill/>
          <a:ln w="9525">
            <a:noFill/>
            <a:miter lim="800000"/>
            <a:headEnd/>
            <a:tailEnd/>
          </a:ln>
        </p:spPr>
      </p:pic>
      <p:cxnSp>
        <p:nvCxnSpPr>
          <p:cNvPr id="12" name="Straight Arrow Connector 11"/>
          <p:cNvCxnSpPr/>
          <p:nvPr/>
        </p:nvCxnSpPr>
        <p:spPr>
          <a:xfrm rot="5400000">
            <a:off x="1028303" y="2323703"/>
            <a:ext cx="1447800" cy="79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1219200" y="1371600"/>
            <a:ext cx="716863" cy="215444"/>
          </a:xfrm>
          <a:prstGeom prst="rect">
            <a:avLst/>
          </a:prstGeom>
          <a:noFill/>
        </p:spPr>
        <p:txBody>
          <a:bodyPr wrap="none" rtlCol="0">
            <a:spAutoFit/>
          </a:bodyPr>
          <a:lstStyle/>
          <a:p>
            <a:r>
              <a:rPr lang="en-US" sz="800" dirty="0" smtClean="0"/>
              <a:t>Type II onset</a:t>
            </a:r>
            <a:endParaRPr lang="en-US" sz="800" dirty="0"/>
          </a:p>
        </p:txBody>
      </p:sp>
      <p:cxnSp>
        <p:nvCxnSpPr>
          <p:cNvPr id="15" name="Straight Arrow Connector 14"/>
          <p:cNvCxnSpPr/>
          <p:nvPr/>
        </p:nvCxnSpPr>
        <p:spPr>
          <a:xfrm rot="16200000" flipH="1">
            <a:off x="974328" y="2397522"/>
            <a:ext cx="1295400" cy="555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1095802" y="1600954"/>
            <a:ext cx="647934" cy="215444"/>
          </a:xfrm>
          <a:prstGeom prst="rect">
            <a:avLst/>
          </a:prstGeom>
          <a:noFill/>
        </p:spPr>
        <p:txBody>
          <a:bodyPr wrap="none" rtlCol="0">
            <a:spAutoFit/>
          </a:bodyPr>
          <a:lstStyle/>
          <a:p>
            <a:r>
              <a:rPr lang="en-US" sz="800" dirty="0" smtClean="0"/>
              <a:t>Flare onset</a:t>
            </a:r>
            <a:endParaRPr lang="en-US" sz="800" dirty="0"/>
          </a:p>
        </p:txBody>
      </p:sp>
      <p:cxnSp>
        <p:nvCxnSpPr>
          <p:cNvPr id="18" name="Straight Arrow Connector 17"/>
          <p:cNvCxnSpPr/>
          <p:nvPr/>
        </p:nvCxnSpPr>
        <p:spPr>
          <a:xfrm rot="5400000">
            <a:off x="1098074" y="2561116"/>
            <a:ext cx="100584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1066800" y="1886406"/>
            <a:ext cx="633507" cy="215444"/>
          </a:xfrm>
          <a:prstGeom prst="rect">
            <a:avLst/>
          </a:prstGeom>
          <a:noFill/>
        </p:spPr>
        <p:txBody>
          <a:bodyPr wrap="none" rtlCol="0">
            <a:spAutoFit/>
          </a:bodyPr>
          <a:lstStyle/>
          <a:p>
            <a:r>
              <a:rPr lang="en-US" sz="800" dirty="0" smtClean="0"/>
              <a:t>CME onset</a:t>
            </a:r>
            <a:endParaRPr lang="en-US" sz="800" dirty="0"/>
          </a:p>
        </p:txBody>
      </p:sp>
    </p:spTree>
    <p:extLst>
      <p:ext uri="{BB962C8B-B14F-4D97-AF65-F5344CB8AC3E}">
        <p14:creationId xmlns:p14="http://schemas.microsoft.com/office/powerpoint/2010/main" val="361251009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xmlns="" id="{9EB4E317-8C87-4197-85C5-E102434F1FB9}"/>
              </a:ext>
            </a:extLst>
          </p:cNvPr>
          <p:cNvPicPr>
            <a:picLocks noChangeAspect="1"/>
          </p:cNvPicPr>
          <p:nvPr/>
        </p:nvPicPr>
        <p:blipFill rotWithShape="1">
          <a:blip r:embed="rId3">
            <a:extLst>
              <a:ext uri="{28A0092B-C50C-407E-A947-70E740481C1C}">
                <a14:useLocalDpi xmlns:a14="http://schemas.microsoft.com/office/drawing/2010/main" val="0"/>
              </a:ext>
            </a:extLst>
          </a:blip>
          <a:srcRect l="-233" t="8214" r="11281" b="12343"/>
          <a:stretch/>
        </p:blipFill>
        <p:spPr>
          <a:xfrm>
            <a:off x="2057400" y="1752600"/>
            <a:ext cx="4244205" cy="3069101"/>
          </a:xfrm>
          <a:prstGeom prst="rect">
            <a:avLst/>
          </a:prstGeom>
        </p:spPr>
      </p:pic>
      <p:sp>
        <p:nvSpPr>
          <p:cNvPr id="3" name="TextBox 2"/>
          <p:cNvSpPr txBox="1"/>
          <p:nvPr/>
        </p:nvSpPr>
        <p:spPr>
          <a:xfrm>
            <a:off x="762000" y="990600"/>
            <a:ext cx="7239000" cy="461665"/>
          </a:xfrm>
          <a:prstGeom prst="rect">
            <a:avLst/>
          </a:prstGeom>
          <a:noFill/>
        </p:spPr>
        <p:txBody>
          <a:bodyPr wrap="square" rtlCol="0">
            <a:spAutoFit/>
          </a:bodyPr>
          <a:lstStyle/>
          <a:p>
            <a:pPr algn="ctr"/>
            <a:r>
              <a:rPr lang="en-US" sz="2400" dirty="0" smtClean="0"/>
              <a:t>Estimation of true speed of CME (DEPROJECTION)</a:t>
            </a:r>
            <a:endParaRPr lang="en-US" sz="2400" dirty="0"/>
          </a:p>
        </p:txBody>
      </p:sp>
      <p:graphicFrame>
        <p:nvGraphicFramePr>
          <p:cNvPr id="39938" name="Object 2"/>
          <p:cNvGraphicFramePr>
            <a:graphicFrameLocks noChangeAspect="1"/>
          </p:cNvGraphicFramePr>
          <p:nvPr/>
        </p:nvGraphicFramePr>
        <p:xfrm>
          <a:off x="1103313" y="5181600"/>
          <a:ext cx="3736975" cy="469900"/>
        </p:xfrm>
        <a:graphic>
          <a:graphicData uri="http://schemas.openxmlformats.org/presentationml/2006/ole">
            <mc:AlternateContent xmlns:mc="http://schemas.openxmlformats.org/markup-compatibility/2006">
              <mc:Choice xmlns:v="urn:schemas-microsoft-com:vml" Requires="v">
                <p:oleObj spid="_x0000_s39959" name="Equation" r:id="rId4" imgW="2247840" imgH="241200" progId="Equation.3">
                  <p:embed/>
                </p:oleObj>
              </mc:Choice>
              <mc:Fallback>
                <p:oleObj name="Equation" r:id="rId4" imgW="2247840" imgH="241200" progId="Equation.3">
                  <p:embed/>
                  <p:pic>
                    <p:nvPicPr>
                      <p:cNvPr id="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03313" y="5181600"/>
                        <a:ext cx="3736975" cy="4699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5" name="TextBox 4"/>
          <p:cNvSpPr txBox="1"/>
          <p:nvPr/>
        </p:nvSpPr>
        <p:spPr>
          <a:xfrm>
            <a:off x="5867400" y="5257800"/>
            <a:ext cx="1666225" cy="369332"/>
          </a:xfrm>
          <a:prstGeom prst="rect">
            <a:avLst/>
          </a:prstGeom>
          <a:noFill/>
        </p:spPr>
        <p:txBody>
          <a:bodyPr wrap="none" rtlCol="0">
            <a:spAutoFit/>
          </a:bodyPr>
          <a:lstStyle/>
          <a:p>
            <a:r>
              <a:rPr lang="en-US" dirty="0" err="1" smtClean="0"/>
              <a:t>V</a:t>
            </a:r>
            <a:r>
              <a:rPr lang="en-US" baseline="-25000" dirty="0" err="1" smtClean="0"/>
              <a:t>true</a:t>
            </a:r>
            <a:r>
              <a:rPr lang="en-US" dirty="0" smtClean="0"/>
              <a:t> = 673 km/s</a:t>
            </a:r>
            <a:endParaRPr lang="en-US" dirty="0"/>
          </a:p>
        </p:txBody>
      </p:sp>
      <p:sp>
        <p:nvSpPr>
          <p:cNvPr id="4" name="TextBox 3"/>
          <p:cNvSpPr txBox="1"/>
          <p:nvPr/>
        </p:nvSpPr>
        <p:spPr>
          <a:xfrm>
            <a:off x="457200" y="5791200"/>
            <a:ext cx="7848600" cy="523220"/>
          </a:xfrm>
          <a:prstGeom prst="rect">
            <a:avLst/>
          </a:prstGeom>
          <a:noFill/>
        </p:spPr>
        <p:txBody>
          <a:bodyPr wrap="square" rtlCol="0">
            <a:spAutoFit/>
          </a:bodyPr>
          <a:lstStyle/>
          <a:p>
            <a:pPr algn="ctr"/>
            <a:r>
              <a:rPr lang="en-US" sz="2800" b="1" dirty="0" smtClean="0">
                <a:solidFill>
                  <a:srgbClr val="FF0000"/>
                </a:solidFill>
              </a:rPr>
              <a:t>Should be compared with GCS model</a:t>
            </a:r>
            <a:endParaRPr lang="en-US" sz="2800" b="1" dirty="0">
              <a:solidFill>
                <a:srgbClr val="FF0000"/>
              </a:solidFill>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0ED1C9BA-2526-4B8C-817E-C3EDF155817F}"/>
              </a:ext>
            </a:extLst>
          </p:cNvPr>
          <p:cNvSpPr>
            <a:spLocks noGrp="1"/>
          </p:cNvSpPr>
          <p:nvPr>
            <p:ph idx="1"/>
          </p:nvPr>
        </p:nvSpPr>
        <p:spPr>
          <a:xfrm>
            <a:off x="217170" y="838199"/>
            <a:ext cx="8339504" cy="5337517"/>
          </a:xfrm>
        </p:spPr>
        <p:txBody>
          <a:bodyPr>
            <a:normAutofit/>
          </a:bodyPr>
          <a:lstStyle/>
          <a:p>
            <a:pPr>
              <a:buNone/>
            </a:pPr>
            <a:r>
              <a:rPr lang="en-IN" sz="2400" b="1" dirty="0" smtClean="0"/>
              <a:t>Three sets of observations from SDO, STA EUV and STB EUV</a:t>
            </a:r>
          </a:p>
          <a:p>
            <a:pPr>
              <a:buNone/>
            </a:pPr>
            <a:r>
              <a:rPr lang="en-IN" sz="2400" b="1" dirty="0" smtClean="0"/>
              <a:t>SDO Observations (Example)</a:t>
            </a:r>
            <a:endParaRPr lang="en-IN" sz="2400" b="1" dirty="0"/>
          </a:p>
        </p:txBody>
      </p:sp>
      <p:grpSp>
        <p:nvGrpSpPr>
          <p:cNvPr id="2" name="Group 10">
            <a:extLst>
              <a:ext uri="{FF2B5EF4-FFF2-40B4-BE49-F238E27FC236}">
                <a16:creationId xmlns:a16="http://schemas.microsoft.com/office/drawing/2014/main" xmlns="" id="{01D786C1-171A-4D9F-84C8-4288A01DC120}"/>
              </a:ext>
            </a:extLst>
          </p:cNvPr>
          <p:cNvGrpSpPr/>
          <p:nvPr/>
        </p:nvGrpSpPr>
        <p:grpSpPr>
          <a:xfrm>
            <a:off x="609600" y="1676400"/>
            <a:ext cx="7467600" cy="3803650"/>
            <a:chOff x="2965132" y="1793875"/>
            <a:chExt cx="6261735" cy="3270250"/>
          </a:xfrm>
        </p:grpSpPr>
        <p:pic>
          <p:nvPicPr>
            <p:cNvPr id="4" name="Image5">
              <a:extLst>
                <a:ext uri="{FF2B5EF4-FFF2-40B4-BE49-F238E27FC236}">
                  <a16:creationId xmlns:a16="http://schemas.microsoft.com/office/drawing/2014/main" xmlns="" id="{FEDBE5DF-DDEA-4B90-9137-2DE0B648EC2D}"/>
                </a:ext>
              </a:extLst>
            </p:cNvPr>
            <p:cNvPicPr/>
            <p:nvPr/>
          </p:nvPicPr>
          <p:blipFill>
            <a:blip r:embed="rId2" cstate="print">
              <a:lum/>
              <a:alphaModFix/>
            </a:blip>
            <a:srcRect/>
            <a:stretch>
              <a:fillRect/>
            </a:stretch>
          </p:blipFill>
          <p:spPr>
            <a:xfrm>
              <a:off x="6131242" y="1793875"/>
              <a:ext cx="1512570" cy="1512570"/>
            </a:xfrm>
            <a:prstGeom prst="rect">
              <a:avLst/>
            </a:prstGeom>
          </p:spPr>
        </p:pic>
        <p:pic>
          <p:nvPicPr>
            <p:cNvPr id="5" name="Image6">
              <a:extLst>
                <a:ext uri="{FF2B5EF4-FFF2-40B4-BE49-F238E27FC236}">
                  <a16:creationId xmlns:a16="http://schemas.microsoft.com/office/drawing/2014/main" xmlns="" id="{64094D4D-BCA6-427E-8636-6CAE22235799}"/>
                </a:ext>
              </a:extLst>
            </p:cNvPr>
            <p:cNvPicPr/>
            <p:nvPr/>
          </p:nvPicPr>
          <p:blipFill>
            <a:blip r:embed="rId3" cstate="print">
              <a:lum/>
              <a:alphaModFix/>
            </a:blip>
            <a:srcRect/>
            <a:stretch>
              <a:fillRect/>
            </a:stretch>
          </p:blipFill>
          <p:spPr>
            <a:xfrm>
              <a:off x="7714297" y="1793875"/>
              <a:ext cx="1512570" cy="1512570"/>
            </a:xfrm>
            <a:prstGeom prst="rect">
              <a:avLst/>
            </a:prstGeom>
          </p:spPr>
        </p:pic>
        <p:pic>
          <p:nvPicPr>
            <p:cNvPr id="6" name="Image7">
              <a:extLst>
                <a:ext uri="{FF2B5EF4-FFF2-40B4-BE49-F238E27FC236}">
                  <a16:creationId xmlns:a16="http://schemas.microsoft.com/office/drawing/2014/main" xmlns="" id="{C825A091-2FBC-491E-9023-66C83AFCF43D}"/>
                </a:ext>
              </a:extLst>
            </p:cNvPr>
            <p:cNvPicPr/>
            <p:nvPr/>
          </p:nvPicPr>
          <p:blipFill>
            <a:blip r:embed="rId4" cstate="print">
              <a:lum/>
              <a:alphaModFix/>
            </a:blip>
            <a:srcRect/>
            <a:stretch>
              <a:fillRect/>
            </a:stretch>
          </p:blipFill>
          <p:spPr>
            <a:xfrm>
              <a:off x="2965132" y="3551555"/>
              <a:ext cx="1512570" cy="1512570"/>
            </a:xfrm>
            <a:prstGeom prst="rect">
              <a:avLst/>
            </a:prstGeom>
          </p:spPr>
        </p:pic>
        <p:pic>
          <p:nvPicPr>
            <p:cNvPr id="7" name="Image8">
              <a:extLst>
                <a:ext uri="{FF2B5EF4-FFF2-40B4-BE49-F238E27FC236}">
                  <a16:creationId xmlns:a16="http://schemas.microsoft.com/office/drawing/2014/main" xmlns="" id="{C723C7D8-E070-42F1-88B4-4F094A43E52C}"/>
                </a:ext>
              </a:extLst>
            </p:cNvPr>
            <p:cNvPicPr/>
            <p:nvPr/>
          </p:nvPicPr>
          <p:blipFill>
            <a:blip r:embed="rId5" cstate="print">
              <a:lum/>
              <a:alphaModFix/>
            </a:blip>
            <a:srcRect/>
            <a:stretch>
              <a:fillRect/>
            </a:stretch>
          </p:blipFill>
          <p:spPr>
            <a:xfrm>
              <a:off x="4548187" y="3551555"/>
              <a:ext cx="1512570" cy="1512570"/>
            </a:xfrm>
            <a:prstGeom prst="rect">
              <a:avLst/>
            </a:prstGeom>
          </p:spPr>
        </p:pic>
        <p:pic>
          <p:nvPicPr>
            <p:cNvPr id="8" name="Image9">
              <a:extLst>
                <a:ext uri="{FF2B5EF4-FFF2-40B4-BE49-F238E27FC236}">
                  <a16:creationId xmlns:a16="http://schemas.microsoft.com/office/drawing/2014/main" xmlns="" id="{A7091923-1F6B-4D18-BAB2-52E0DA55C58B}"/>
                </a:ext>
              </a:extLst>
            </p:cNvPr>
            <p:cNvPicPr/>
            <p:nvPr/>
          </p:nvPicPr>
          <p:blipFill>
            <a:blip r:embed="rId6" cstate="print">
              <a:lum/>
              <a:alphaModFix/>
            </a:blip>
            <a:srcRect/>
            <a:stretch>
              <a:fillRect/>
            </a:stretch>
          </p:blipFill>
          <p:spPr>
            <a:xfrm>
              <a:off x="6131242" y="3551555"/>
              <a:ext cx="1512570" cy="1512570"/>
            </a:xfrm>
            <a:prstGeom prst="rect">
              <a:avLst/>
            </a:prstGeom>
          </p:spPr>
        </p:pic>
        <p:pic>
          <p:nvPicPr>
            <p:cNvPr id="9" name="Image3">
              <a:extLst>
                <a:ext uri="{FF2B5EF4-FFF2-40B4-BE49-F238E27FC236}">
                  <a16:creationId xmlns:a16="http://schemas.microsoft.com/office/drawing/2014/main" xmlns="" id="{99704D30-FD3B-4E02-9035-704314DFDBB9}"/>
                </a:ext>
              </a:extLst>
            </p:cNvPr>
            <p:cNvPicPr/>
            <p:nvPr/>
          </p:nvPicPr>
          <p:blipFill>
            <a:blip r:embed="rId7" cstate="print">
              <a:lum/>
              <a:alphaModFix/>
            </a:blip>
            <a:srcRect/>
            <a:stretch>
              <a:fillRect/>
            </a:stretch>
          </p:blipFill>
          <p:spPr>
            <a:xfrm>
              <a:off x="2965132" y="1793875"/>
              <a:ext cx="1512570" cy="1512570"/>
            </a:xfrm>
            <a:prstGeom prst="rect">
              <a:avLst/>
            </a:prstGeom>
          </p:spPr>
        </p:pic>
        <p:pic>
          <p:nvPicPr>
            <p:cNvPr id="10" name="Image4">
              <a:extLst>
                <a:ext uri="{FF2B5EF4-FFF2-40B4-BE49-F238E27FC236}">
                  <a16:creationId xmlns:a16="http://schemas.microsoft.com/office/drawing/2014/main" xmlns="" id="{4F1EFD16-6D92-437E-B361-2AE5E5069D92}"/>
                </a:ext>
              </a:extLst>
            </p:cNvPr>
            <p:cNvPicPr/>
            <p:nvPr/>
          </p:nvPicPr>
          <p:blipFill>
            <a:blip r:embed="rId8" cstate="print">
              <a:lum/>
              <a:alphaModFix/>
            </a:blip>
            <a:srcRect/>
            <a:stretch>
              <a:fillRect/>
            </a:stretch>
          </p:blipFill>
          <p:spPr>
            <a:xfrm>
              <a:off x="4548187" y="1793875"/>
              <a:ext cx="1512570" cy="1512570"/>
            </a:xfrm>
            <a:prstGeom prst="rect">
              <a:avLst/>
            </a:prstGeom>
          </p:spPr>
        </p:pic>
      </p:grpSp>
      <p:sp>
        <p:nvSpPr>
          <p:cNvPr id="13" name="TextBox 12"/>
          <p:cNvSpPr txBox="1"/>
          <p:nvPr/>
        </p:nvSpPr>
        <p:spPr>
          <a:xfrm>
            <a:off x="152400" y="304800"/>
            <a:ext cx="8382000" cy="584775"/>
          </a:xfrm>
          <a:prstGeom prst="rect">
            <a:avLst/>
          </a:prstGeom>
          <a:noFill/>
        </p:spPr>
        <p:txBody>
          <a:bodyPr wrap="square" rtlCol="0">
            <a:spAutoFit/>
          </a:bodyPr>
          <a:lstStyle/>
          <a:p>
            <a:r>
              <a:rPr lang="en-US" sz="3200" b="1" dirty="0" smtClean="0">
                <a:solidFill>
                  <a:srgbClr val="FF0000"/>
                </a:solidFill>
              </a:rPr>
              <a:t>Shock speed estimation</a:t>
            </a:r>
            <a:endParaRPr lang="en-US" sz="3200" b="1" dirty="0">
              <a:solidFill>
                <a:srgbClr val="FF0000"/>
              </a:solidFill>
            </a:endParaRPr>
          </a:p>
        </p:txBody>
      </p:sp>
      <p:sp>
        <p:nvSpPr>
          <p:cNvPr id="14" name="TextBox 13"/>
          <p:cNvSpPr txBox="1"/>
          <p:nvPr/>
        </p:nvSpPr>
        <p:spPr>
          <a:xfrm>
            <a:off x="533400" y="5486400"/>
            <a:ext cx="8153400" cy="1200329"/>
          </a:xfrm>
          <a:prstGeom prst="rect">
            <a:avLst/>
          </a:prstGeom>
          <a:noFill/>
        </p:spPr>
        <p:txBody>
          <a:bodyPr wrap="square" rtlCol="0">
            <a:spAutoFit/>
          </a:bodyPr>
          <a:lstStyle/>
          <a:p>
            <a:r>
              <a:rPr lang="en-US" sz="2400" dirty="0" smtClean="0"/>
              <a:t>SDO AIA- Contrast of the shock front was good</a:t>
            </a:r>
          </a:p>
          <a:p>
            <a:r>
              <a:rPr lang="en-US" sz="2400" dirty="0" smtClean="0"/>
              <a:t>STA EUV- Contrast of the shock front was good.</a:t>
            </a:r>
          </a:p>
          <a:p>
            <a:r>
              <a:rPr lang="en-US" sz="2400" dirty="0" smtClean="0"/>
              <a:t>STB EUV- Contrast was not good. Estimates may not  be reliable.</a:t>
            </a:r>
            <a:endParaRPr lang="en-US" sz="2400" dirty="0"/>
          </a:p>
        </p:txBody>
      </p:sp>
    </p:spTree>
    <p:extLst>
      <p:ext uri="{BB962C8B-B14F-4D97-AF65-F5344CB8AC3E}">
        <p14:creationId xmlns:p14="http://schemas.microsoft.com/office/powerpoint/2010/main" val="347104178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p:nvPr/>
        </p:nvPicPr>
        <p:blipFill>
          <a:blip r:embed="rId2"/>
          <a:srcRect l="7378" r="13281"/>
          <a:stretch>
            <a:fillRect/>
          </a:stretch>
        </p:blipFill>
        <p:spPr bwMode="auto">
          <a:xfrm>
            <a:off x="0" y="609600"/>
            <a:ext cx="9144000" cy="5029200"/>
          </a:xfrm>
          <a:prstGeom prst="rect">
            <a:avLst/>
          </a:prstGeom>
          <a:noFill/>
          <a:ln w="9525">
            <a:noFill/>
            <a:miter lim="800000"/>
            <a:headEnd/>
            <a:tailEnd/>
          </a:ln>
        </p:spPr>
      </p:pic>
      <p:sp>
        <p:nvSpPr>
          <p:cNvPr id="5" name="TextBox 4"/>
          <p:cNvSpPr txBox="1"/>
          <p:nvPr/>
        </p:nvSpPr>
        <p:spPr>
          <a:xfrm>
            <a:off x="1001752" y="1752600"/>
            <a:ext cx="1131848" cy="307777"/>
          </a:xfrm>
          <a:prstGeom prst="rect">
            <a:avLst/>
          </a:prstGeom>
          <a:noFill/>
        </p:spPr>
        <p:txBody>
          <a:bodyPr wrap="none" rtlCol="0">
            <a:spAutoFit/>
          </a:bodyPr>
          <a:lstStyle/>
          <a:p>
            <a:r>
              <a:rPr lang="en-US" sz="1400" dirty="0" smtClean="0"/>
              <a:t>V = 406 km/s</a:t>
            </a:r>
            <a:endParaRPr lang="en-US" sz="1400" dirty="0"/>
          </a:p>
        </p:txBody>
      </p:sp>
      <p:sp>
        <p:nvSpPr>
          <p:cNvPr id="6" name="TextBox 5"/>
          <p:cNvSpPr txBox="1"/>
          <p:nvPr/>
        </p:nvSpPr>
        <p:spPr>
          <a:xfrm>
            <a:off x="3668752" y="1752600"/>
            <a:ext cx="1131848" cy="307777"/>
          </a:xfrm>
          <a:prstGeom prst="rect">
            <a:avLst/>
          </a:prstGeom>
          <a:noFill/>
        </p:spPr>
        <p:txBody>
          <a:bodyPr wrap="none" rtlCol="0">
            <a:spAutoFit/>
          </a:bodyPr>
          <a:lstStyle/>
          <a:p>
            <a:r>
              <a:rPr lang="en-US" sz="1400" dirty="0" smtClean="0"/>
              <a:t>V = 329 km/s</a:t>
            </a:r>
            <a:endParaRPr lang="en-US" sz="1400" dirty="0"/>
          </a:p>
        </p:txBody>
      </p:sp>
      <p:sp>
        <p:nvSpPr>
          <p:cNvPr id="7" name="TextBox 6"/>
          <p:cNvSpPr txBox="1"/>
          <p:nvPr/>
        </p:nvSpPr>
        <p:spPr>
          <a:xfrm>
            <a:off x="6477000" y="1828800"/>
            <a:ext cx="1211998" cy="307777"/>
          </a:xfrm>
          <a:prstGeom prst="rect">
            <a:avLst/>
          </a:prstGeom>
          <a:noFill/>
        </p:spPr>
        <p:txBody>
          <a:bodyPr wrap="none" rtlCol="0">
            <a:spAutoFit/>
          </a:bodyPr>
          <a:lstStyle/>
          <a:p>
            <a:r>
              <a:rPr lang="en-US" sz="1400" dirty="0" smtClean="0"/>
              <a:t>V = 503 km /s</a:t>
            </a:r>
            <a:endParaRPr lang="en-US" sz="1400"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020762"/>
          </a:xfrm>
        </p:spPr>
        <p:txBody>
          <a:bodyPr>
            <a:normAutofit/>
          </a:bodyPr>
          <a:lstStyle/>
          <a:p>
            <a:r>
              <a:rPr lang="en-US" sz="3200" b="1" dirty="0" smtClean="0">
                <a:solidFill>
                  <a:srgbClr val="FF0000"/>
                </a:solidFill>
              </a:rPr>
              <a:t>Estimation of Alfven speed (V</a:t>
            </a:r>
            <a:r>
              <a:rPr lang="en-US" sz="3200" b="1" baseline="-25000" dirty="0" smtClean="0">
                <a:solidFill>
                  <a:srgbClr val="FF0000"/>
                </a:solidFill>
              </a:rPr>
              <a:t>A</a:t>
            </a:r>
            <a:r>
              <a:rPr lang="en-US" sz="3200" b="1" dirty="0" smtClean="0">
                <a:solidFill>
                  <a:srgbClr val="FF0000"/>
                </a:solidFill>
              </a:rPr>
              <a:t>)</a:t>
            </a:r>
            <a:endParaRPr lang="en-US" sz="3200" b="1" dirty="0">
              <a:solidFill>
                <a:srgbClr val="FF0000"/>
              </a:solidFill>
            </a:endParaRPr>
          </a:p>
        </p:txBody>
      </p:sp>
      <p:graphicFrame>
        <p:nvGraphicFramePr>
          <p:cNvPr id="4" name="Content Placeholder 3"/>
          <p:cNvGraphicFramePr>
            <a:graphicFrameLocks noGrp="1"/>
          </p:cNvGraphicFramePr>
          <p:nvPr>
            <p:ph idx="1"/>
          </p:nvPr>
        </p:nvGraphicFramePr>
        <p:xfrm>
          <a:off x="979986" y="3200400"/>
          <a:ext cx="7086602" cy="2799080"/>
        </p:xfrm>
        <a:graphic>
          <a:graphicData uri="http://schemas.openxmlformats.org/drawingml/2006/table">
            <a:tbl>
              <a:tblPr firstRow="1" bandRow="1">
                <a:tableStyleId>{5C22544A-7EE6-4342-B048-85BDC9FD1C3A}</a:tableStyleId>
              </a:tblPr>
              <a:tblGrid>
                <a:gridCol w="620486"/>
                <a:gridCol w="620486"/>
                <a:gridCol w="579121"/>
                <a:gridCol w="620486"/>
                <a:gridCol w="596538"/>
                <a:gridCol w="809897"/>
                <a:gridCol w="809897"/>
                <a:gridCol w="809897"/>
                <a:gridCol w="809897"/>
                <a:gridCol w="809897"/>
              </a:tblGrid>
              <a:tr h="370840">
                <a:tc>
                  <a:txBody>
                    <a:bodyPr/>
                    <a:lstStyle/>
                    <a:p>
                      <a:r>
                        <a:rPr lang="en-US" sz="1400" dirty="0" smtClean="0"/>
                        <a:t>Time (UT)</a:t>
                      </a:r>
                      <a:endParaRPr lang="en-US" sz="1400" dirty="0"/>
                    </a:p>
                  </a:txBody>
                  <a:tcPr/>
                </a:tc>
                <a:tc>
                  <a:txBody>
                    <a:bodyPr/>
                    <a:lstStyle/>
                    <a:p>
                      <a:r>
                        <a:rPr lang="en-US" sz="1400" dirty="0" smtClean="0"/>
                        <a:t>R</a:t>
                      </a:r>
                      <a:r>
                        <a:rPr lang="en-US" sz="1400" baseline="-25000" dirty="0" smtClean="0"/>
                        <a:t>C</a:t>
                      </a:r>
                    </a:p>
                    <a:p>
                      <a:r>
                        <a:rPr lang="en-US" sz="1400" baseline="0" dirty="0" smtClean="0"/>
                        <a:t>(Sol. </a:t>
                      </a:r>
                      <a:r>
                        <a:rPr lang="en-US" sz="1400" baseline="0" dirty="0" err="1" smtClean="0"/>
                        <a:t>Rad</a:t>
                      </a:r>
                      <a:r>
                        <a:rPr lang="en-US" sz="1400" baseline="0" dirty="0" smtClean="0"/>
                        <a:t>)</a:t>
                      </a:r>
                      <a:endParaRPr lang="en-US" sz="1400" dirty="0"/>
                    </a:p>
                  </a:txBody>
                  <a:tcPr/>
                </a:tc>
                <a:tc>
                  <a:txBody>
                    <a:bodyPr/>
                    <a:lstStyle/>
                    <a:p>
                      <a:r>
                        <a:rPr lang="en-US" sz="1400" dirty="0" smtClean="0"/>
                        <a:t> ΔR</a:t>
                      </a:r>
                    </a:p>
                    <a:p>
                      <a:pPr marL="0" marR="0" indent="0" algn="l" defTabSz="914400" rtl="0" eaLnBrk="1" fontAlgn="auto" latinLnBrk="0" hangingPunct="1">
                        <a:lnSpc>
                          <a:spcPct val="100000"/>
                        </a:lnSpc>
                        <a:spcBef>
                          <a:spcPts val="0"/>
                        </a:spcBef>
                        <a:spcAft>
                          <a:spcPts val="0"/>
                        </a:spcAft>
                        <a:buClrTx/>
                        <a:buSzTx/>
                        <a:buFontTx/>
                        <a:buNone/>
                        <a:tabLst/>
                        <a:defRPr/>
                      </a:pPr>
                      <a:r>
                        <a:rPr lang="en-US" sz="1400" baseline="0" dirty="0" smtClean="0"/>
                        <a:t>(Sol. </a:t>
                      </a:r>
                      <a:r>
                        <a:rPr lang="en-US" sz="1400" baseline="0" dirty="0" err="1" smtClean="0"/>
                        <a:t>Rad</a:t>
                      </a:r>
                      <a:r>
                        <a:rPr lang="en-US" sz="1400" baseline="0" dirty="0" smtClean="0"/>
                        <a:t>)</a:t>
                      </a:r>
                      <a:endParaRPr lang="en-US" sz="1400" dirty="0" smtClean="0"/>
                    </a:p>
                    <a:p>
                      <a:endParaRPr lang="en-US" sz="14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ΔR/R</a:t>
                      </a:r>
                      <a:r>
                        <a:rPr lang="en-US" sz="1400" baseline="-25000" dirty="0" smtClean="0"/>
                        <a:t>C</a:t>
                      </a:r>
                      <a:endParaRPr lang="en-US" sz="1400" dirty="0"/>
                    </a:p>
                  </a:txBody>
                  <a:tcPr/>
                </a:tc>
                <a:tc>
                  <a:txBody>
                    <a:bodyPr/>
                    <a:lstStyle/>
                    <a:p>
                      <a:r>
                        <a:rPr lang="en-US" sz="1400" dirty="0" smtClean="0"/>
                        <a:t>M</a:t>
                      </a:r>
                      <a:endParaRPr lang="en-US" sz="1400" dirty="0"/>
                    </a:p>
                  </a:txBody>
                  <a:tcPr/>
                </a:tc>
                <a:tc>
                  <a:txBody>
                    <a:bodyPr/>
                    <a:lstStyle/>
                    <a:p>
                      <a:r>
                        <a:rPr lang="en-US" sz="1400" dirty="0" smtClean="0"/>
                        <a:t>V</a:t>
                      </a:r>
                      <a:r>
                        <a:rPr lang="en-US" sz="1400" baseline="-25000" dirty="0" smtClean="0"/>
                        <a:t>A </a:t>
                      </a:r>
                      <a:r>
                        <a:rPr lang="en-US" sz="1400" baseline="0" dirty="0" smtClean="0"/>
                        <a:t>(km/s)</a:t>
                      </a:r>
                    </a:p>
                    <a:p>
                      <a:r>
                        <a:rPr lang="en-US" sz="1400" baseline="0" dirty="0" smtClean="0"/>
                        <a:t>301 </a:t>
                      </a:r>
                      <a:r>
                        <a:rPr lang="en-US" sz="1400" baseline="30000" dirty="0" smtClean="0"/>
                        <a:t>0 </a:t>
                      </a:r>
                      <a:endParaRPr lang="en-US" sz="1400" dirty="0"/>
                    </a:p>
                  </a:txBody>
                  <a:tcPr/>
                </a:tc>
                <a:tc>
                  <a:txBody>
                    <a:bodyPr/>
                    <a:lstStyle/>
                    <a:p>
                      <a:r>
                        <a:rPr lang="en-US" sz="1400" dirty="0" err="1" smtClean="0"/>
                        <a:t>f</a:t>
                      </a:r>
                      <a:r>
                        <a:rPr lang="en-US" sz="1400" baseline="-25000" dirty="0" err="1" smtClean="0"/>
                        <a:t>P</a:t>
                      </a:r>
                      <a:r>
                        <a:rPr lang="en-US" sz="1400" baseline="0" dirty="0" smtClean="0"/>
                        <a:t> (MHz)</a:t>
                      </a:r>
                      <a:endParaRPr lang="en-US" sz="1400" dirty="0"/>
                    </a:p>
                  </a:txBody>
                  <a:tcPr/>
                </a:tc>
                <a:tc>
                  <a:txBody>
                    <a:bodyPr/>
                    <a:lstStyle/>
                    <a:p>
                      <a:r>
                        <a:rPr lang="en-US" sz="1400" dirty="0" smtClean="0"/>
                        <a:t>B (Gauss)</a:t>
                      </a:r>
                      <a:endParaRPr lang="en-US" sz="14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V</a:t>
                      </a:r>
                      <a:r>
                        <a:rPr lang="en-US" sz="1400" baseline="-25000" dirty="0" smtClean="0"/>
                        <a:t>A </a:t>
                      </a:r>
                      <a:r>
                        <a:rPr lang="en-US" sz="1400" baseline="0" dirty="0" smtClean="0"/>
                        <a:t>(km/s)</a:t>
                      </a:r>
                      <a:r>
                        <a:rPr lang="en-US" sz="1400" baseline="30000" dirty="0" smtClean="0"/>
                        <a:t> </a:t>
                      </a:r>
                    </a:p>
                    <a:p>
                      <a:pPr marL="0" marR="0" indent="0" algn="l" defTabSz="914400" rtl="0" eaLnBrk="1" fontAlgn="auto" latinLnBrk="0" hangingPunct="1">
                        <a:lnSpc>
                          <a:spcPct val="100000"/>
                        </a:lnSpc>
                        <a:spcBef>
                          <a:spcPts val="0"/>
                        </a:spcBef>
                        <a:spcAft>
                          <a:spcPts val="0"/>
                        </a:spcAft>
                        <a:buClrTx/>
                        <a:buSzTx/>
                        <a:buFontTx/>
                        <a:buNone/>
                        <a:tabLst/>
                        <a:defRPr/>
                      </a:pPr>
                      <a:r>
                        <a:rPr lang="en-US" sz="1400" baseline="0" dirty="0" smtClean="0"/>
                        <a:t>285 </a:t>
                      </a:r>
                      <a:r>
                        <a:rPr lang="en-US" sz="1400" baseline="30000" dirty="0" smtClean="0"/>
                        <a:t>0 </a:t>
                      </a:r>
                      <a:endParaRPr lang="en-US" sz="14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B (Gauss)</a:t>
                      </a:r>
                    </a:p>
                  </a:txBody>
                  <a:tcPr/>
                </a:tc>
              </a:tr>
              <a:tr h="370840">
                <a:tc>
                  <a:txBody>
                    <a:bodyPr/>
                    <a:lstStyle/>
                    <a:p>
                      <a:pPr algn="r" fontAlgn="b"/>
                      <a:r>
                        <a:rPr lang="en-US" sz="1800" b="0" i="0" u="none" strike="noStrike" dirty="0">
                          <a:solidFill>
                            <a:srgbClr val="000000"/>
                          </a:solidFill>
                          <a:latin typeface="Calibri"/>
                        </a:rPr>
                        <a:t>2.33</a:t>
                      </a:r>
                    </a:p>
                  </a:txBody>
                  <a:tcPr marL="0" marR="0" marT="0" marB="0" anchor="b"/>
                </a:tc>
                <a:tc>
                  <a:txBody>
                    <a:bodyPr/>
                    <a:lstStyle/>
                    <a:p>
                      <a:pPr algn="r" fontAlgn="b"/>
                      <a:r>
                        <a:rPr lang="en-US" sz="1800" b="0" i="0" u="none" strike="noStrike" dirty="0">
                          <a:solidFill>
                            <a:srgbClr val="000000"/>
                          </a:solidFill>
                          <a:latin typeface="Calibri"/>
                        </a:rPr>
                        <a:t>0.12</a:t>
                      </a:r>
                    </a:p>
                  </a:txBody>
                  <a:tcPr marL="0" marR="0" marT="0" marB="0" anchor="b"/>
                </a:tc>
                <a:tc>
                  <a:txBody>
                    <a:bodyPr/>
                    <a:lstStyle/>
                    <a:p>
                      <a:pPr algn="r" fontAlgn="b"/>
                      <a:r>
                        <a:rPr lang="en-US" sz="1800" b="0" i="0" u="none" strike="noStrike" dirty="0">
                          <a:solidFill>
                            <a:srgbClr val="000000"/>
                          </a:solidFill>
                          <a:latin typeface="Calibri"/>
                        </a:rPr>
                        <a:t>0.15</a:t>
                      </a:r>
                    </a:p>
                  </a:txBody>
                  <a:tcPr marL="0" marR="0" marT="0" marB="0" anchor="b"/>
                </a:tc>
                <a:tc>
                  <a:txBody>
                    <a:bodyPr/>
                    <a:lstStyle/>
                    <a:p>
                      <a:pPr algn="r" fontAlgn="b"/>
                      <a:r>
                        <a:rPr lang="en-US" sz="1800" b="0" i="0" u="none" strike="noStrike" dirty="0">
                          <a:solidFill>
                            <a:srgbClr val="000000"/>
                          </a:solidFill>
                          <a:latin typeface="Calibri"/>
                        </a:rPr>
                        <a:t>1.25</a:t>
                      </a:r>
                    </a:p>
                  </a:txBody>
                  <a:tcPr marL="0" marR="0" marT="0" marB="0" anchor="b"/>
                </a:tc>
                <a:tc>
                  <a:txBody>
                    <a:bodyPr/>
                    <a:lstStyle/>
                    <a:p>
                      <a:pPr algn="r" fontAlgn="b"/>
                      <a:r>
                        <a:rPr lang="en-US" sz="1800" b="0" i="0" u="none" strike="noStrike" dirty="0" smtClean="0">
                          <a:solidFill>
                            <a:srgbClr val="000000"/>
                          </a:solidFill>
                          <a:latin typeface="Calibri"/>
                        </a:rPr>
                        <a:t>1.31</a:t>
                      </a:r>
                      <a:endParaRPr lang="en-US" sz="1800" b="0" i="0" u="none" strike="noStrike" dirty="0">
                        <a:solidFill>
                          <a:srgbClr val="000000"/>
                        </a:solidFill>
                        <a:latin typeface="Calibri"/>
                      </a:endParaRPr>
                    </a:p>
                  </a:txBody>
                  <a:tcPr marL="0" marR="0" marT="0" marB="0" anchor="b"/>
                </a:tc>
                <a:tc>
                  <a:txBody>
                    <a:bodyPr/>
                    <a:lstStyle/>
                    <a:p>
                      <a:pPr algn="r" fontAlgn="b"/>
                      <a:r>
                        <a:rPr lang="en-US" sz="1800" b="0" i="0" u="none" strike="noStrike" dirty="0" smtClean="0">
                          <a:solidFill>
                            <a:srgbClr val="000000"/>
                          </a:solidFill>
                          <a:latin typeface="Calibri"/>
                        </a:rPr>
                        <a:t>293.3</a:t>
                      </a:r>
                      <a:endParaRPr lang="en-US" sz="1800" b="0" i="0" u="none" strike="noStrike" dirty="0">
                        <a:solidFill>
                          <a:srgbClr val="000000"/>
                        </a:solidFill>
                        <a:latin typeface="Calibri"/>
                      </a:endParaRPr>
                    </a:p>
                  </a:txBody>
                  <a:tcPr marL="0" marR="0" marT="0" marB="0" anchor="b"/>
                </a:tc>
                <a:tc>
                  <a:txBody>
                    <a:bodyPr/>
                    <a:lstStyle/>
                    <a:p>
                      <a:pPr algn="r" fontAlgn="b"/>
                      <a:r>
                        <a:rPr lang="en-US" sz="1800" b="0" i="0" u="none" strike="noStrike" dirty="0" smtClean="0">
                          <a:solidFill>
                            <a:srgbClr val="000000"/>
                          </a:solidFill>
                          <a:latin typeface="Calibri"/>
                        </a:rPr>
                        <a:t>184.4</a:t>
                      </a:r>
                      <a:endParaRPr lang="en-US" sz="1800" b="0" i="0" u="none" strike="noStrike" dirty="0">
                        <a:solidFill>
                          <a:srgbClr val="000000"/>
                        </a:solidFill>
                        <a:latin typeface="Calibri"/>
                      </a:endParaRPr>
                    </a:p>
                  </a:txBody>
                  <a:tcPr marL="0" marR="0" marT="0" marB="0" anchor="b"/>
                </a:tc>
                <a:tc>
                  <a:txBody>
                    <a:bodyPr/>
                    <a:lstStyle/>
                    <a:p>
                      <a:pPr algn="r" fontAlgn="b"/>
                      <a:r>
                        <a:rPr lang="en-US" sz="1800" b="0" i="0" u="none" strike="noStrike" dirty="0" smtClean="0">
                          <a:solidFill>
                            <a:srgbClr val="000000"/>
                          </a:solidFill>
                          <a:latin typeface="Calibri"/>
                        </a:rPr>
                        <a:t>2.65</a:t>
                      </a:r>
                      <a:endParaRPr lang="en-US" sz="1800" b="0" i="0" u="none" strike="noStrike" dirty="0">
                        <a:solidFill>
                          <a:srgbClr val="000000"/>
                        </a:solidFill>
                        <a:latin typeface="Calibri"/>
                      </a:endParaRPr>
                    </a:p>
                  </a:txBody>
                  <a:tcPr marL="0" marR="0" marT="0" marB="0" anchor="b"/>
                </a:tc>
                <a:tc>
                  <a:txBody>
                    <a:bodyPr/>
                    <a:lstStyle/>
                    <a:p>
                      <a:pPr algn="r" fontAlgn="b"/>
                      <a:r>
                        <a:rPr lang="en-US" sz="1800" b="0" i="0" u="none" strike="noStrike" dirty="0" smtClean="0">
                          <a:solidFill>
                            <a:srgbClr val="000000"/>
                          </a:solidFill>
                          <a:latin typeface="Calibri"/>
                        </a:rPr>
                        <a:t>265.8</a:t>
                      </a:r>
                      <a:endParaRPr lang="en-US" sz="1800" b="0" i="0" u="none" strike="noStrike" dirty="0">
                        <a:solidFill>
                          <a:srgbClr val="000000"/>
                        </a:solidFill>
                        <a:latin typeface="Calibri"/>
                      </a:endParaRPr>
                    </a:p>
                  </a:txBody>
                  <a:tcPr marL="0" marR="0" marT="0" marB="0" anchor="b"/>
                </a:tc>
                <a:tc>
                  <a:txBody>
                    <a:bodyPr/>
                    <a:lstStyle/>
                    <a:p>
                      <a:pPr algn="r" fontAlgn="b"/>
                      <a:r>
                        <a:rPr lang="en-US" sz="1800" b="0" i="0" u="none" strike="noStrike" dirty="0" smtClean="0">
                          <a:solidFill>
                            <a:srgbClr val="000000"/>
                          </a:solidFill>
                          <a:latin typeface="Calibri"/>
                        </a:rPr>
                        <a:t>2.50</a:t>
                      </a:r>
                      <a:endParaRPr lang="en-US" sz="1800" b="0" i="0" u="none" strike="noStrike" dirty="0">
                        <a:solidFill>
                          <a:srgbClr val="000000"/>
                        </a:solidFill>
                        <a:latin typeface="Calibri"/>
                      </a:endParaRPr>
                    </a:p>
                  </a:txBody>
                  <a:tcPr marL="0" marR="0" marT="0" marB="0" anchor="b"/>
                </a:tc>
              </a:tr>
              <a:tr h="370840">
                <a:tc>
                  <a:txBody>
                    <a:bodyPr/>
                    <a:lstStyle/>
                    <a:p>
                      <a:pPr algn="r" fontAlgn="b"/>
                      <a:r>
                        <a:rPr lang="en-US" sz="1800" b="0" i="0" u="none" strike="noStrike" dirty="0">
                          <a:solidFill>
                            <a:srgbClr val="000000"/>
                          </a:solidFill>
                          <a:latin typeface="Calibri"/>
                        </a:rPr>
                        <a:t>2.37</a:t>
                      </a:r>
                    </a:p>
                  </a:txBody>
                  <a:tcPr marL="0" marR="0" marT="0" marB="0" anchor="b"/>
                </a:tc>
                <a:tc>
                  <a:txBody>
                    <a:bodyPr/>
                    <a:lstStyle/>
                    <a:p>
                      <a:pPr algn="r" fontAlgn="b"/>
                      <a:r>
                        <a:rPr lang="en-US" sz="1800" b="0" i="0" u="none" strike="noStrike" dirty="0">
                          <a:solidFill>
                            <a:srgbClr val="000000"/>
                          </a:solidFill>
                          <a:latin typeface="Calibri"/>
                        </a:rPr>
                        <a:t>0.17</a:t>
                      </a:r>
                    </a:p>
                  </a:txBody>
                  <a:tcPr marL="0" marR="0" marT="0" marB="0" anchor="b"/>
                </a:tc>
                <a:tc>
                  <a:txBody>
                    <a:bodyPr/>
                    <a:lstStyle/>
                    <a:p>
                      <a:pPr algn="r" fontAlgn="b"/>
                      <a:r>
                        <a:rPr lang="en-US" sz="1800" b="0" i="0" u="none" strike="noStrike" dirty="0">
                          <a:solidFill>
                            <a:srgbClr val="000000"/>
                          </a:solidFill>
                          <a:latin typeface="Calibri"/>
                        </a:rPr>
                        <a:t>0.14</a:t>
                      </a:r>
                    </a:p>
                  </a:txBody>
                  <a:tcPr marL="0" marR="0" marT="0" marB="0" anchor="b"/>
                </a:tc>
                <a:tc>
                  <a:txBody>
                    <a:bodyPr/>
                    <a:lstStyle/>
                    <a:p>
                      <a:pPr algn="r" fontAlgn="b"/>
                      <a:r>
                        <a:rPr lang="en-US" sz="1800" b="0" i="0" u="none" strike="noStrike" dirty="0" smtClean="0">
                          <a:solidFill>
                            <a:srgbClr val="000000"/>
                          </a:solidFill>
                          <a:latin typeface="Calibri"/>
                        </a:rPr>
                        <a:t>0.82</a:t>
                      </a:r>
                      <a:endParaRPr lang="en-US" sz="1800" b="0" i="0" u="none" strike="noStrike" dirty="0">
                        <a:solidFill>
                          <a:srgbClr val="000000"/>
                        </a:solidFill>
                        <a:latin typeface="Calibri"/>
                      </a:endParaRPr>
                    </a:p>
                  </a:txBody>
                  <a:tcPr marL="0" marR="0" marT="0" marB="0" anchor="b"/>
                </a:tc>
                <a:tc>
                  <a:txBody>
                    <a:bodyPr/>
                    <a:lstStyle/>
                    <a:p>
                      <a:pPr algn="r" fontAlgn="b"/>
                      <a:r>
                        <a:rPr lang="en-US" sz="1800" b="0" i="0" u="none" strike="noStrike" dirty="0" smtClean="0">
                          <a:solidFill>
                            <a:srgbClr val="000000"/>
                          </a:solidFill>
                          <a:latin typeface="Calibri"/>
                        </a:rPr>
                        <a:t>1.46</a:t>
                      </a:r>
                      <a:endParaRPr lang="en-US" sz="1800" b="0" i="0" u="none" strike="noStrike" dirty="0">
                        <a:solidFill>
                          <a:srgbClr val="000000"/>
                        </a:solidFill>
                        <a:latin typeface="Calibri"/>
                      </a:endParaRPr>
                    </a:p>
                  </a:txBody>
                  <a:tcPr marL="0" marR="0" marT="0" marB="0" anchor="b"/>
                </a:tc>
                <a:tc>
                  <a:txBody>
                    <a:bodyPr/>
                    <a:lstStyle/>
                    <a:p>
                      <a:pPr algn="r" fontAlgn="b"/>
                      <a:r>
                        <a:rPr lang="en-US" sz="1800" b="0" i="0" u="none" strike="noStrike" dirty="0" smtClean="0">
                          <a:solidFill>
                            <a:srgbClr val="000000"/>
                          </a:solidFill>
                          <a:latin typeface="Calibri"/>
                        </a:rPr>
                        <a:t>234.9</a:t>
                      </a:r>
                      <a:endParaRPr lang="en-US" sz="1800" b="0" i="0" u="none" strike="noStrike" dirty="0">
                        <a:solidFill>
                          <a:srgbClr val="000000"/>
                        </a:solidFill>
                        <a:latin typeface="Calibri"/>
                      </a:endParaRPr>
                    </a:p>
                  </a:txBody>
                  <a:tcPr marL="0" marR="0" marT="0" marB="0" anchor="b"/>
                </a:tc>
                <a:tc>
                  <a:txBody>
                    <a:bodyPr/>
                    <a:lstStyle/>
                    <a:p>
                      <a:pPr algn="r" fontAlgn="b"/>
                      <a:r>
                        <a:rPr lang="en-US" sz="1800" b="0" i="0" u="none" strike="noStrike" dirty="0" smtClean="0">
                          <a:solidFill>
                            <a:srgbClr val="000000"/>
                          </a:solidFill>
                          <a:latin typeface="Calibri"/>
                        </a:rPr>
                        <a:t>150.4</a:t>
                      </a:r>
                      <a:endParaRPr lang="en-US" sz="1800" b="0" i="0" u="none" strike="noStrike" dirty="0">
                        <a:solidFill>
                          <a:srgbClr val="000000"/>
                        </a:solidFill>
                        <a:latin typeface="Calibri"/>
                      </a:endParaRPr>
                    </a:p>
                  </a:txBody>
                  <a:tcPr marL="0" marR="0" marT="0" marB="0" anchor="b"/>
                </a:tc>
                <a:tc>
                  <a:txBody>
                    <a:bodyPr/>
                    <a:lstStyle/>
                    <a:p>
                      <a:pPr algn="r" fontAlgn="b"/>
                      <a:r>
                        <a:rPr lang="en-US" sz="1800" b="0" i="0" u="none" strike="noStrike" dirty="0" smtClean="0">
                          <a:solidFill>
                            <a:srgbClr val="000000"/>
                          </a:solidFill>
                          <a:latin typeface="Calibri"/>
                        </a:rPr>
                        <a:t>1.67</a:t>
                      </a:r>
                      <a:endParaRPr lang="en-US" sz="1800" b="0" i="0" u="none" strike="noStrike" dirty="0">
                        <a:solidFill>
                          <a:srgbClr val="000000"/>
                        </a:solidFill>
                        <a:latin typeface="Calibri"/>
                      </a:endParaRPr>
                    </a:p>
                  </a:txBody>
                  <a:tcPr marL="0" marR="0" marT="0" marB="0" anchor="b"/>
                </a:tc>
                <a:tc>
                  <a:txBody>
                    <a:bodyPr/>
                    <a:lstStyle/>
                    <a:p>
                      <a:pPr algn="r" fontAlgn="b"/>
                      <a:r>
                        <a:rPr lang="en-US" sz="1800" b="0" i="0" u="none" strike="noStrike" dirty="0" smtClean="0">
                          <a:solidFill>
                            <a:srgbClr val="000000"/>
                          </a:solidFill>
                          <a:latin typeface="Calibri"/>
                        </a:rPr>
                        <a:t>237.6</a:t>
                      </a:r>
                      <a:endParaRPr lang="en-US" sz="1800" b="0" i="0" u="none" strike="noStrike" dirty="0">
                        <a:solidFill>
                          <a:srgbClr val="000000"/>
                        </a:solidFill>
                        <a:latin typeface="Calibri"/>
                      </a:endParaRPr>
                    </a:p>
                  </a:txBody>
                  <a:tcPr marL="0" marR="0" marT="0" marB="0" anchor="b"/>
                </a:tc>
                <a:tc>
                  <a:txBody>
                    <a:bodyPr/>
                    <a:lstStyle/>
                    <a:p>
                      <a:pPr algn="r" fontAlgn="b"/>
                      <a:r>
                        <a:rPr lang="en-US" sz="1800" b="0" i="0" u="none" strike="noStrike" dirty="0" smtClean="0">
                          <a:solidFill>
                            <a:srgbClr val="000000"/>
                          </a:solidFill>
                          <a:latin typeface="Calibri"/>
                        </a:rPr>
                        <a:t>1.82</a:t>
                      </a:r>
                      <a:endParaRPr lang="en-US" sz="1800" b="0" i="0" u="none" strike="noStrike" dirty="0">
                        <a:solidFill>
                          <a:srgbClr val="000000"/>
                        </a:solidFill>
                        <a:latin typeface="Calibri"/>
                      </a:endParaRPr>
                    </a:p>
                  </a:txBody>
                  <a:tcPr marL="0" marR="0" marT="0" marB="0" anchor="b"/>
                </a:tc>
              </a:tr>
              <a:tr h="370840">
                <a:tc>
                  <a:txBody>
                    <a:bodyPr/>
                    <a:lstStyle/>
                    <a:p>
                      <a:pPr algn="r" fontAlgn="b"/>
                      <a:r>
                        <a:rPr lang="en-US" sz="1800" b="0" i="0" u="none" strike="noStrike" dirty="0">
                          <a:solidFill>
                            <a:srgbClr val="000000"/>
                          </a:solidFill>
                          <a:latin typeface="Calibri"/>
                        </a:rPr>
                        <a:t>2.4</a:t>
                      </a:r>
                    </a:p>
                  </a:txBody>
                  <a:tcPr marL="0" marR="0" marT="0" marB="0" anchor="b"/>
                </a:tc>
                <a:tc>
                  <a:txBody>
                    <a:bodyPr/>
                    <a:lstStyle/>
                    <a:p>
                      <a:pPr algn="r" fontAlgn="b"/>
                      <a:r>
                        <a:rPr lang="en-US" sz="1800" b="0" i="0" u="none" strike="noStrike">
                          <a:solidFill>
                            <a:srgbClr val="000000"/>
                          </a:solidFill>
                          <a:latin typeface="Calibri"/>
                        </a:rPr>
                        <a:t>0.24</a:t>
                      </a:r>
                    </a:p>
                  </a:txBody>
                  <a:tcPr marL="0" marR="0" marT="0" marB="0" anchor="b"/>
                </a:tc>
                <a:tc>
                  <a:txBody>
                    <a:bodyPr/>
                    <a:lstStyle/>
                    <a:p>
                      <a:pPr algn="r" fontAlgn="b"/>
                      <a:r>
                        <a:rPr lang="en-US" sz="1800" b="0" i="0" u="none" strike="noStrike">
                          <a:solidFill>
                            <a:srgbClr val="000000"/>
                          </a:solidFill>
                          <a:latin typeface="Calibri"/>
                        </a:rPr>
                        <a:t>0.12</a:t>
                      </a:r>
                    </a:p>
                  </a:txBody>
                  <a:tcPr marL="0" marR="0" marT="0" marB="0" anchor="b"/>
                </a:tc>
                <a:tc>
                  <a:txBody>
                    <a:bodyPr/>
                    <a:lstStyle/>
                    <a:p>
                      <a:pPr algn="r" fontAlgn="b"/>
                      <a:r>
                        <a:rPr lang="en-US" sz="1800" b="0" i="0" u="none" strike="noStrike" dirty="0" smtClean="0">
                          <a:solidFill>
                            <a:srgbClr val="000000"/>
                          </a:solidFill>
                          <a:latin typeface="Calibri"/>
                        </a:rPr>
                        <a:t>0.50</a:t>
                      </a:r>
                      <a:endParaRPr lang="en-US" sz="1800" b="0" i="0" u="none" strike="noStrike" dirty="0">
                        <a:solidFill>
                          <a:srgbClr val="000000"/>
                        </a:solidFill>
                        <a:latin typeface="Calibri"/>
                      </a:endParaRPr>
                    </a:p>
                  </a:txBody>
                  <a:tcPr marL="0" marR="0" marT="0" marB="0" anchor="b"/>
                </a:tc>
                <a:tc>
                  <a:txBody>
                    <a:bodyPr/>
                    <a:lstStyle/>
                    <a:p>
                      <a:pPr algn="r" fontAlgn="b"/>
                      <a:r>
                        <a:rPr lang="en-US" sz="1800" b="0" i="0" u="none" strike="noStrike" dirty="0" smtClean="0">
                          <a:solidFill>
                            <a:srgbClr val="000000"/>
                          </a:solidFill>
                          <a:latin typeface="Calibri"/>
                        </a:rPr>
                        <a:t>1.76</a:t>
                      </a:r>
                      <a:endParaRPr lang="en-US" sz="1800" b="0" i="0" u="none" strike="noStrike" dirty="0">
                        <a:solidFill>
                          <a:srgbClr val="000000"/>
                        </a:solidFill>
                        <a:latin typeface="Calibri"/>
                      </a:endParaRPr>
                    </a:p>
                  </a:txBody>
                  <a:tcPr marL="0" marR="0" marT="0" marB="0" anchor="b"/>
                </a:tc>
                <a:tc>
                  <a:txBody>
                    <a:bodyPr/>
                    <a:lstStyle/>
                    <a:p>
                      <a:pPr algn="r" fontAlgn="b"/>
                      <a:r>
                        <a:rPr lang="en-US" sz="1800" b="0" i="0" u="none" strike="noStrike" dirty="0" smtClean="0">
                          <a:solidFill>
                            <a:srgbClr val="000000"/>
                          </a:solidFill>
                          <a:latin typeface="Calibri"/>
                        </a:rPr>
                        <a:t>178.7</a:t>
                      </a:r>
                      <a:endParaRPr lang="en-US" sz="1800" b="0" i="0" u="none" strike="noStrike" dirty="0">
                        <a:solidFill>
                          <a:srgbClr val="000000"/>
                        </a:solidFill>
                        <a:latin typeface="Calibri"/>
                      </a:endParaRPr>
                    </a:p>
                  </a:txBody>
                  <a:tcPr marL="0" marR="0" marT="0" marB="0" anchor="b"/>
                </a:tc>
                <a:tc>
                  <a:txBody>
                    <a:bodyPr/>
                    <a:lstStyle/>
                    <a:p>
                      <a:pPr algn="r" fontAlgn="b"/>
                      <a:r>
                        <a:rPr lang="en-US" sz="1800" b="0" i="0" u="none" strike="noStrike" dirty="0" smtClean="0">
                          <a:solidFill>
                            <a:srgbClr val="000000"/>
                          </a:solidFill>
                          <a:latin typeface="Calibri"/>
                        </a:rPr>
                        <a:t>116.4</a:t>
                      </a:r>
                      <a:endParaRPr lang="en-US" sz="1800" b="0" i="0" u="none" strike="noStrike" dirty="0">
                        <a:solidFill>
                          <a:srgbClr val="000000"/>
                        </a:solidFill>
                        <a:latin typeface="Calibri"/>
                      </a:endParaRPr>
                    </a:p>
                  </a:txBody>
                  <a:tcPr marL="0" marR="0" marT="0" marB="0" anchor="b"/>
                </a:tc>
                <a:tc>
                  <a:txBody>
                    <a:bodyPr/>
                    <a:lstStyle/>
                    <a:p>
                      <a:pPr algn="r" fontAlgn="b"/>
                      <a:r>
                        <a:rPr lang="en-US" sz="1800" b="0" i="0" u="none" strike="noStrike" dirty="0" smtClean="0">
                          <a:solidFill>
                            <a:srgbClr val="000000"/>
                          </a:solidFill>
                          <a:latin typeface="Calibri"/>
                        </a:rPr>
                        <a:t>0.93</a:t>
                      </a:r>
                      <a:endParaRPr lang="en-US" sz="1800" b="0" i="0" u="none" strike="noStrike" dirty="0">
                        <a:solidFill>
                          <a:srgbClr val="000000"/>
                        </a:solidFill>
                        <a:latin typeface="Calibri"/>
                      </a:endParaRPr>
                    </a:p>
                  </a:txBody>
                  <a:tcPr marL="0" marR="0" marT="0" marB="0" anchor="b"/>
                </a:tc>
                <a:tc>
                  <a:txBody>
                    <a:bodyPr/>
                    <a:lstStyle/>
                    <a:p>
                      <a:pPr algn="r" fontAlgn="b"/>
                      <a:r>
                        <a:rPr lang="en-US" sz="1800" b="0" i="0" u="none" strike="noStrike" dirty="0" smtClean="0">
                          <a:solidFill>
                            <a:srgbClr val="000000"/>
                          </a:solidFill>
                          <a:latin typeface="Calibri"/>
                        </a:rPr>
                        <a:t>197.4</a:t>
                      </a:r>
                      <a:endParaRPr lang="en-US" sz="1800" b="0" i="0" u="none" strike="noStrike" dirty="0">
                        <a:solidFill>
                          <a:srgbClr val="000000"/>
                        </a:solidFill>
                        <a:latin typeface="Calibri"/>
                      </a:endParaRPr>
                    </a:p>
                  </a:txBody>
                  <a:tcPr marL="0" marR="0" marT="0" marB="0" anchor="b"/>
                </a:tc>
                <a:tc>
                  <a:txBody>
                    <a:bodyPr/>
                    <a:lstStyle/>
                    <a:p>
                      <a:pPr algn="r" fontAlgn="b"/>
                      <a:r>
                        <a:rPr lang="en-US" sz="1800" b="0" i="0" u="none" strike="noStrike" dirty="0" smtClean="0">
                          <a:solidFill>
                            <a:srgbClr val="000000"/>
                          </a:solidFill>
                          <a:latin typeface="Calibri"/>
                        </a:rPr>
                        <a:t>1.17</a:t>
                      </a:r>
                      <a:endParaRPr lang="en-US" sz="1800" b="0" i="0" u="none" strike="noStrike" dirty="0">
                        <a:solidFill>
                          <a:srgbClr val="000000"/>
                        </a:solidFill>
                        <a:latin typeface="Calibri"/>
                      </a:endParaRPr>
                    </a:p>
                  </a:txBody>
                  <a:tcPr marL="0" marR="0" marT="0" marB="0" anchor="b"/>
                </a:tc>
              </a:tr>
              <a:tr h="370840">
                <a:tc>
                  <a:txBody>
                    <a:bodyPr/>
                    <a:lstStyle/>
                    <a:p>
                      <a:pPr algn="r" fontAlgn="b"/>
                      <a:r>
                        <a:rPr lang="en-US" sz="1800" b="0" i="0" u="none" strike="noStrike" dirty="0">
                          <a:solidFill>
                            <a:srgbClr val="000000"/>
                          </a:solidFill>
                          <a:latin typeface="Calibri"/>
                        </a:rPr>
                        <a:t>2.43</a:t>
                      </a:r>
                    </a:p>
                  </a:txBody>
                  <a:tcPr marL="0" marR="0" marT="0" marB="0" anchor="b"/>
                </a:tc>
                <a:tc>
                  <a:txBody>
                    <a:bodyPr/>
                    <a:lstStyle/>
                    <a:p>
                      <a:pPr algn="r" fontAlgn="b"/>
                      <a:r>
                        <a:rPr lang="en-US" sz="1800" b="0" i="0" u="none" strike="noStrike">
                          <a:solidFill>
                            <a:srgbClr val="000000"/>
                          </a:solidFill>
                          <a:latin typeface="Calibri"/>
                        </a:rPr>
                        <a:t>0.29</a:t>
                      </a:r>
                    </a:p>
                  </a:txBody>
                  <a:tcPr marL="0" marR="0" marT="0" marB="0" anchor="b"/>
                </a:tc>
                <a:tc>
                  <a:txBody>
                    <a:bodyPr/>
                    <a:lstStyle/>
                    <a:p>
                      <a:pPr algn="r" fontAlgn="b"/>
                      <a:r>
                        <a:rPr lang="en-US" sz="1800" b="0" i="0" u="none" strike="noStrike">
                          <a:solidFill>
                            <a:srgbClr val="000000"/>
                          </a:solidFill>
                          <a:latin typeface="Calibri"/>
                        </a:rPr>
                        <a:t>0.13</a:t>
                      </a:r>
                    </a:p>
                  </a:txBody>
                  <a:tcPr marL="0" marR="0" marT="0" marB="0" anchor="b"/>
                </a:tc>
                <a:tc>
                  <a:txBody>
                    <a:bodyPr/>
                    <a:lstStyle/>
                    <a:p>
                      <a:pPr algn="r" fontAlgn="b"/>
                      <a:r>
                        <a:rPr lang="en-US" sz="1800" b="0" i="0" u="none" strike="noStrike" dirty="0" smtClean="0">
                          <a:solidFill>
                            <a:srgbClr val="000000"/>
                          </a:solidFill>
                          <a:latin typeface="Calibri"/>
                        </a:rPr>
                        <a:t>0.45</a:t>
                      </a:r>
                      <a:endParaRPr lang="en-US" sz="1800" b="0" i="0" u="none" strike="noStrike" dirty="0">
                        <a:solidFill>
                          <a:srgbClr val="000000"/>
                        </a:solidFill>
                        <a:latin typeface="Calibri"/>
                      </a:endParaRPr>
                    </a:p>
                  </a:txBody>
                  <a:tcPr marL="0" marR="0" marT="0" marB="0" anchor="b"/>
                </a:tc>
                <a:tc>
                  <a:txBody>
                    <a:bodyPr/>
                    <a:lstStyle/>
                    <a:p>
                      <a:pPr algn="r" fontAlgn="b"/>
                      <a:r>
                        <a:rPr lang="en-US" sz="1800" b="0" i="0" u="none" strike="noStrike" dirty="0" smtClean="0">
                          <a:solidFill>
                            <a:srgbClr val="000000"/>
                          </a:solidFill>
                          <a:latin typeface="Calibri"/>
                        </a:rPr>
                        <a:t>1.85</a:t>
                      </a:r>
                      <a:endParaRPr lang="en-US" sz="1800" b="0" i="0" u="none" strike="noStrike" dirty="0">
                        <a:solidFill>
                          <a:srgbClr val="000000"/>
                        </a:solidFill>
                        <a:latin typeface="Calibri"/>
                      </a:endParaRPr>
                    </a:p>
                  </a:txBody>
                  <a:tcPr marL="0" marR="0" marT="0" marB="0" anchor="b"/>
                </a:tc>
                <a:tc>
                  <a:txBody>
                    <a:bodyPr/>
                    <a:lstStyle/>
                    <a:p>
                      <a:pPr algn="r" fontAlgn="b"/>
                      <a:r>
                        <a:rPr lang="en-US" sz="1800" b="0" i="0" u="none" strike="noStrike" dirty="0" smtClean="0">
                          <a:solidFill>
                            <a:srgbClr val="000000"/>
                          </a:solidFill>
                          <a:latin typeface="Calibri"/>
                        </a:rPr>
                        <a:t>149.7</a:t>
                      </a:r>
                      <a:endParaRPr lang="en-US" sz="1800" b="0" i="0" u="none" strike="noStrike" dirty="0">
                        <a:solidFill>
                          <a:srgbClr val="000000"/>
                        </a:solidFill>
                        <a:latin typeface="Calibri"/>
                      </a:endParaRPr>
                    </a:p>
                  </a:txBody>
                  <a:tcPr marL="0" marR="0" marT="0" marB="0" anchor="b"/>
                </a:tc>
                <a:tc>
                  <a:txBody>
                    <a:bodyPr/>
                    <a:lstStyle/>
                    <a:p>
                      <a:pPr algn="r" fontAlgn="b"/>
                      <a:r>
                        <a:rPr lang="en-US" sz="1800" b="0" i="0" u="none" strike="noStrike" dirty="0" smtClean="0">
                          <a:solidFill>
                            <a:srgbClr val="000000"/>
                          </a:solidFill>
                          <a:latin typeface="Calibri"/>
                        </a:rPr>
                        <a:t>98.6</a:t>
                      </a:r>
                      <a:endParaRPr lang="en-US" sz="1800" b="0" i="0" u="none" strike="noStrike" dirty="0">
                        <a:solidFill>
                          <a:srgbClr val="000000"/>
                        </a:solidFill>
                        <a:latin typeface="Calibri"/>
                      </a:endParaRPr>
                    </a:p>
                  </a:txBody>
                  <a:tcPr marL="0" marR="0" marT="0" marB="0" anchor="b"/>
                </a:tc>
                <a:tc>
                  <a:txBody>
                    <a:bodyPr/>
                    <a:lstStyle/>
                    <a:p>
                      <a:pPr algn="r" fontAlgn="b"/>
                      <a:r>
                        <a:rPr lang="en-US" sz="1800" b="0" i="0" u="none" strike="noStrike" dirty="0" smtClean="0">
                          <a:solidFill>
                            <a:srgbClr val="000000"/>
                          </a:solidFill>
                          <a:latin typeface="Calibri"/>
                        </a:rPr>
                        <a:t>0.68</a:t>
                      </a:r>
                      <a:endParaRPr lang="en-US" sz="1800" b="0" i="0" u="none" strike="noStrike" dirty="0">
                        <a:solidFill>
                          <a:srgbClr val="000000"/>
                        </a:solidFill>
                        <a:latin typeface="Calibri"/>
                      </a:endParaRPr>
                    </a:p>
                  </a:txBody>
                  <a:tcPr marL="0" marR="0" marT="0" marB="0" anchor="b"/>
                </a:tc>
                <a:tc>
                  <a:txBody>
                    <a:bodyPr/>
                    <a:lstStyle/>
                    <a:p>
                      <a:pPr algn="r" fontAlgn="b"/>
                      <a:r>
                        <a:rPr lang="en-US" sz="1800" b="0" i="0" u="none" strike="noStrike" dirty="0" smtClean="0">
                          <a:solidFill>
                            <a:srgbClr val="000000"/>
                          </a:solidFill>
                          <a:latin typeface="Calibri"/>
                        </a:rPr>
                        <a:t>187.7</a:t>
                      </a:r>
                      <a:endParaRPr lang="en-US" sz="1800" b="0" i="0" u="none" strike="noStrike" dirty="0">
                        <a:solidFill>
                          <a:srgbClr val="000000"/>
                        </a:solidFill>
                        <a:latin typeface="Calibri"/>
                      </a:endParaRPr>
                    </a:p>
                  </a:txBody>
                  <a:tcPr marL="0" marR="0" marT="0" marB="0" anchor="b"/>
                </a:tc>
                <a:tc>
                  <a:txBody>
                    <a:bodyPr/>
                    <a:lstStyle/>
                    <a:p>
                      <a:pPr algn="r" fontAlgn="b"/>
                      <a:r>
                        <a:rPr lang="en-US" sz="1800" b="0" i="0" u="none" strike="noStrike" dirty="0" smtClean="0">
                          <a:solidFill>
                            <a:srgbClr val="000000"/>
                          </a:solidFill>
                          <a:latin typeface="Calibri"/>
                        </a:rPr>
                        <a:t>0.94</a:t>
                      </a:r>
                      <a:endParaRPr lang="en-US" sz="1800" b="0" i="0" u="none" strike="noStrike" dirty="0">
                        <a:solidFill>
                          <a:srgbClr val="000000"/>
                        </a:solidFill>
                        <a:latin typeface="Calibri"/>
                      </a:endParaRPr>
                    </a:p>
                  </a:txBody>
                  <a:tcPr marL="0" marR="0" marT="0" marB="0" anchor="b"/>
                </a:tc>
              </a:tr>
              <a:tr h="370840">
                <a:tc>
                  <a:txBody>
                    <a:bodyPr/>
                    <a:lstStyle/>
                    <a:p>
                      <a:pPr algn="r" fontAlgn="b"/>
                      <a:r>
                        <a:rPr lang="en-US" sz="1800" b="0" i="0" u="none" strike="noStrike" dirty="0">
                          <a:solidFill>
                            <a:srgbClr val="000000"/>
                          </a:solidFill>
                          <a:latin typeface="Calibri"/>
                        </a:rPr>
                        <a:t>2.47</a:t>
                      </a:r>
                    </a:p>
                  </a:txBody>
                  <a:tcPr marL="0" marR="0" marT="0" marB="0" anchor="b"/>
                </a:tc>
                <a:tc>
                  <a:txBody>
                    <a:bodyPr/>
                    <a:lstStyle/>
                    <a:p>
                      <a:pPr algn="r" fontAlgn="b"/>
                      <a:r>
                        <a:rPr lang="en-US" sz="1800" b="0" i="0" u="none" strike="noStrike" dirty="0">
                          <a:solidFill>
                            <a:srgbClr val="000000"/>
                          </a:solidFill>
                          <a:latin typeface="Calibri"/>
                        </a:rPr>
                        <a:t>0.42</a:t>
                      </a:r>
                    </a:p>
                  </a:txBody>
                  <a:tcPr marL="0" marR="0" marT="0" marB="0" anchor="b"/>
                </a:tc>
                <a:tc>
                  <a:txBody>
                    <a:bodyPr/>
                    <a:lstStyle/>
                    <a:p>
                      <a:pPr algn="r" fontAlgn="b"/>
                      <a:r>
                        <a:rPr lang="en-US" sz="1800" b="0" i="0" u="none" strike="noStrike" dirty="0">
                          <a:solidFill>
                            <a:srgbClr val="000000"/>
                          </a:solidFill>
                          <a:latin typeface="Calibri"/>
                        </a:rPr>
                        <a:t>0.08</a:t>
                      </a:r>
                    </a:p>
                  </a:txBody>
                  <a:tcPr marL="0" marR="0" marT="0" marB="0" anchor="b"/>
                </a:tc>
                <a:tc>
                  <a:txBody>
                    <a:bodyPr/>
                    <a:lstStyle/>
                    <a:p>
                      <a:pPr algn="r" fontAlgn="b"/>
                      <a:r>
                        <a:rPr lang="en-US" sz="1800" b="0" i="0" u="none" strike="noStrike" dirty="0" smtClean="0">
                          <a:solidFill>
                            <a:srgbClr val="000000"/>
                          </a:solidFill>
                          <a:latin typeface="Calibri"/>
                        </a:rPr>
                        <a:t>0.19</a:t>
                      </a:r>
                      <a:endParaRPr lang="en-US" sz="1800" b="0" i="0" u="none" strike="noStrike" dirty="0">
                        <a:solidFill>
                          <a:srgbClr val="000000"/>
                        </a:solidFill>
                        <a:latin typeface="Calibri"/>
                      </a:endParaRPr>
                    </a:p>
                  </a:txBody>
                  <a:tcPr marL="0" marR="0" marT="0" marB="0" anchor="b"/>
                </a:tc>
                <a:tc>
                  <a:txBody>
                    <a:bodyPr/>
                    <a:lstStyle/>
                    <a:p>
                      <a:pPr algn="r" fontAlgn="b"/>
                      <a:r>
                        <a:rPr lang="en-US" sz="1800" b="0" i="0" u="none" strike="noStrike" dirty="0" smtClean="0">
                          <a:solidFill>
                            <a:srgbClr val="000000"/>
                          </a:solidFill>
                          <a:latin typeface="Calibri"/>
                        </a:rPr>
                        <a:t>3.44</a:t>
                      </a:r>
                      <a:endParaRPr lang="en-US" sz="1800" b="0" i="0" u="none" strike="noStrike" dirty="0">
                        <a:solidFill>
                          <a:srgbClr val="000000"/>
                        </a:solidFill>
                        <a:latin typeface="Calibri"/>
                      </a:endParaRPr>
                    </a:p>
                  </a:txBody>
                  <a:tcPr marL="0" marR="0" marT="0" marB="0" anchor="b"/>
                </a:tc>
                <a:tc>
                  <a:txBody>
                    <a:bodyPr/>
                    <a:lstStyle/>
                    <a:p>
                      <a:pPr algn="r" fontAlgn="b"/>
                      <a:r>
                        <a:rPr lang="en-US" sz="1800" b="0" i="0" u="none" strike="noStrike" dirty="0" smtClean="0">
                          <a:solidFill>
                            <a:srgbClr val="000000"/>
                          </a:solidFill>
                          <a:latin typeface="Calibri"/>
                        </a:rPr>
                        <a:t>127.6</a:t>
                      </a:r>
                      <a:endParaRPr lang="en-US" sz="1800" b="0" i="0" u="none" strike="noStrike" dirty="0">
                        <a:solidFill>
                          <a:srgbClr val="000000"/>
                        </a:solidFill>
                        <a:latin typeface="Calibri"/>
                      </a:endParaRPr>
                    </a:p>
                  </a:txBody>
                  <a:tcPr marL="0" marR="0" marT="0" marB="0" anchor="b"/>
                </a:tc>
                <a:tc>
                  <a:txBody>
                    <a:bodyPr/>
                    <a:lstStyle/>
                    <a:p>
                      <a:pPr algn="r" fontAlgn="b"/>
                      <a:r>
                        <a:rPr lang="en-US" sz="1800" b="0" i="0" u="none" strike="noStrike" dirty="0" smtClean="0">
                          <a:solidFill>
                            <a:srgbClr val="000000"/>
                          </a:solidFill>
                          <a:latin typeface="Calibri"/>
                        </a:rPr>
                        <a:t>79.8</a:t>
                      </a:r>
                      <a:endParaRPr lang="en-US" sz="1800" b="0" i="0" u="none" strike="noStrike" dirty="0">
                        <a:solidFill>
                          <a:srgbClr val="000000"/>
                        </a:solidFill>
                        <a:latin typeface="Calibri"/>
                      </a:endParaRPr>
                    </a:p>
                  </a:txBody>
                  <a:tcPr marL="0" marR="0" marT="0" marB="0" anchor="b"/>
                </a:tc>
                <a:tc>
                  <a:txBody>
                    <a:bodyPr/>
                    <a:lstStyle/>
                    <a:p>
                      <a:pPr algn="r" fontAlgn="b"/>
                      <a:r>
                        <a:rPr lang="en-US" sz="1800" b="0" i="0" u="none" strike="noStrike" dirty="0" smtClean="0">
                          <a:solidFill>
                            <a:srgbClr val="000000"/>
                          </a:solidFill>
                          <a:latin typeface="Calibri"/>
                        </a:rPr>
                        <a:t>0.45</a:t>
                      </a:r>
                      <a:endParaRPr lang="en-US" sz="1800" b="0" i="0" u="none" strike="noStrike" dirty="0">
                        <a:solidFill>
                          <a:srgbClr val="000000"/>
                        </a:solidFill>
                        <a:latin typeface="Calibri"/>
                      </a:endParaRPr>
                    </a:p>
                  </a:txBody>
                  <a:tcPr marL="0" marR="0" marT="0" marB="0" anchor="b"/>
                </a:tc>
                <a:tc>
                  <a:txBody>
                    <a:bodyPr/>
                    <a:lstStyle/>
                    <a:p>
                      <a:pPr algn="r" fontAlgn="b"/>
                      <a:r>
                        <a:rPr lang="en-US" sz="1800" b="0" i="0" u="none" strike="noStrike" dirty="0" smtClean="0">
                          <a:solidFill>
                            <a:srgbClr val="000000"/>
                          </a:solidFill>
                          <a:latin typeface="Calibri"/>
                        </a:rPr>
                        <a:t>101.2</a:t>
                      </a:r>
                      <a:endParaRPr lang="en-US" sz="1800" b="0" i="0" u="none" strike="noStrike" dirty="0">
                        <a:solidFill>
                          <a:srgbClr val="000000"/>
                        </a:solidFill>
                        <a:latin typeface="Calibri"/>
                      </a:endParaRPr>
                    </a:p>
                  </a:txBody>
                  <a:tcPr marL="0" marR="0" marT="0" marB="0" anchor="b"/>
                </a:tc>
                <a:tc>
                  <a:txBody>
                    <a:bodyPr/>
                    <a:lstStyle/>
                    <a:p>
                      <a:pPr algn="r" fontAlgn="b"/>
                      <a:r>
                        <a:rPr lang="en-US" sz="1800" b="0" i="0" u="none" strike="noStrike" dirty="0" smtClean="0">
                          <a:solidFill>
                            <a:srgbClr val="000000"/>
                          </a:solidFill>
                          <a:latin typeface="Calibri"/>
                        </a:rPr>
                        <a:t>0.41</a:t>
                      </a:r>
                      <a:endParaRPr lang="en-US" sz="1800" b="0" i="0" u="none" strike="noStrike" dirty="0">
                        <a:solidFill>
                          <a:srgbClr val="000000"/>
                        </a:solidFill>
                        <a:latin typeface="Calibri"/>
                      </a:endParaRPr>
                    </a:p>
                  </a:txBody>
                  <a:tcPr marL="0" marR="0" marT="0" marB="0" anchor="b"/>
                </a:tc>
              </a:tr>
            </a:tbl>
          </a:graphicData>
        </a:graphic>
      </p:graphicFrame>
      <p:sp>
        <p:nvSpPr>
          <p:cNvPr id="6" name="TextBox 5"/>
          <p:cNvSpPr txBox="1"/>
          <p:nvPr/>
        </p:nvSpPr>
        <p:spPr>
          <a:xfrm>
            <a:off x="1219200" y="1295400"/>
            <a:ext cx="6672478" cy="1938992"/>
          </a:xfrm>
          <a:prstGeom prst="rect">
            <a:avLst/>
          </a:prstGeom>
          <a:noFill/>
        </p:spPr>
        <p:txBody>
          <a:bodyPr wrap="square" rtlCol="0">
            <a:spAutoFit/>
          </a:bodyPr>
          <a:lstStyle/>
          <a:p>
            <a:r>
              <a:rPr lang="en-US" sz="2400" dirty="0" smtClean="0"/>
              <a:t>ΔR/R </a:t>
            </a:r>
            <a:r>
              <a:rPr lang="en-US" sz="2400" baseline="-25000" dirty="0" smtClean="0"/>
              <a:t>C</a:t>
            </a:r>
            <a:r>
              <a:rPr lang="en-US" sz="2400" dirty="0" smtClean="0"/>
              <a:t>= 0.81[(</a:t>
            </a:r>
            <a:r>
              <a:rPr lang="el-GR" sz="2400" dirty="0" smtClean="0"/>
              <a:t>ϒ</a:t>
            </a:r>
            <a:r>
              <a:rPr lang="en-US" sz="2400" dirty="0" smtClean="0"/>
              <a:t>-1)M</a:t>
            </a:r>
            <a:r>
              <a:rPr lang="en-US" sz="2400" baseline="30000" dirty="0" smtClean="0"/>
              <a:t>2</a:t>
            </a:r>
            <a:r>
              <a:rPr lang="en-US" sz="2400" dirty="0" smtClean="0"/>
              <a:t> + 2] / [(</a:t>
            </a:r>
            <a:r>
              <a:rPr lang="el-GR" sz="2400" dirty="0" smtClean="0"/>
              <a:t>ϒ</a:t>
            </a:r>
            <a:r>
              <a:rPr lang="en-US" sz="2400" dirty="0" smtClean="0"/>
              <a:t> + 1)(M</a:t>
            </a:r>
            <a:r>
              <a:rPr lang="en-US" sz="2400" baseline="30000" dirty="0" smtClean="0"/>
              <a:t>2</a:t>
            </a:r>
            <a:r>
              <a:rPr lang="en-US" sz="2400" dirty="0" smtClean="0"/>
              <a:t> - 1)]   (1)</a:t>
            </a:r>
          </a:p>
          <a:p>
            <a:r>
              <a:rPr lang="en-US" sz="2400" dirty="0" smtClean="0"/>
              <a:t>M =</a:t>
            </a:r>
            <a:r>
              <a:rPr lang="en-US" sz="2400" baseline="-25000" dirty="0" smtClean="0"/>
              <a:t> </a:t>
            </a:r>
            <a:r>
              <a:rPr lang="en-US" sz="2400" dirty="0" smtClean="0"/>
              <a:t>(V</a:t>
            </a:r>
            <a:r>
              <a:rPr lang="en-US" sz="2400" baseline="-25000" dirty="0" smtClean="0"/>
              <a:t>sh</a:t>
            </a:r>
            <a:r>
              <a:rPr lang="en-US" sz="2400" dirty="0" smtClean="0"/>
              <a:t> -</a:t>
            </a:r>
            <a:r>
              <a:rPr lang="en-US" sz="2400" dirty="0" err="1" smtClean="0"/>
              <a:t>V</a:t>
            </a:r>
            <a:r>
              <a:rPr lang="en-US" sz="2400" baseline="-25000" dirty="0" err="1" smtClean="0"/>
              <a:t>sw</a:t>
            </a:r>
            <a:r>
              <a:rPr lang="en-US" sz="2400" dirty="0" smtClean="0"/>
              <a:t>)/V</a:t>
            </a:r>
            <a:r>
              <a:rPr lang="en-US" sz="2400" baseline="-25000" dirty="0" smtClean="0"/>
              <a:t>A                                                                            </a:t>
            </a:r>
            <a:r>
              <a:rPr lang="en-US" sz="2400" dirty="0" smtClean="0"/>
              <a:t>(2)</a:t>
            </a:r>
          </a:p>
          <a:p>
            <a:r>
              <a:rPr lang="en-US" sz="2400" dirty="0" smtClean="0"/>
              <a:t>V</a:t>
            </a:r>
            <a:r>
              <a:rPr lang="en-US" sz="2400" baseline="-25000" dirty="0" smtClean="0"/>
              <a:t>sh </a:t>
            </a:r>
            <a:r>
              <a:rPr lang="en-US" sz="2400" dirty="0" smtClean="0"/>
              <a:t>is Shock speed, V</a:t>
            </a:r>
            <a:r>
              <a:rPr lang="en-US" sz="2400" baseline="-25000" dirty="0" smtClean="0"/>
              <a:t>sw </a:t>
            </a:r>
            <a:r>
              <a:rPr lang="en-US" sz="2400" dirty="0" smtClean="0"/>
              <a:t>is solar wind speed</a:t>
            </a:r>
          </a:p>
          <a:p>
            <a:r>
              <a:rPr lang="en-US" sz="2400" dirty="0" smtClean="0"/>
              <a:t>Solar wind = 0 at the bottom of the corona )</a:t>
            </a:r>
          </a:p>
          <a:p>
            <a:r>
              <a:rPr lang="en-US" sz="2400" dirty="0" smtClean="0"/>
              <a:t>B = 5.1x10</a:t>
            </a:r>
            <a:r>
              <a:rPr lang="en-US" sz="2400" baseline="30000" dirty="0" smtClean="0"/>
              <a:t>-5</a:t>
            </a:r>
            <a:r>
              <a:rPr lang="en-US" sz="2400" dirty="0" smtClean="0"/>
              <a:t> V</a:t>
            </a:r>
            <a:r>
              <a:rPr lang="en-US" sz="2400" baseline="-25000" dirty="0" smtClean="0"/>
              <a:t>A </a:t>
            </a:r>
            <a:r>
              <a:rPr lang="en-US" sz="2400" dirty="0" err="1" smtClean="0"/>
              <a:t>f</a:t>
            </a:r>
            <a:r>
              <a:rPr lang="en-US" sz="2400" baseline="-25000" dirty="0" err="1" smtClean="0"/>
              <a:t>P</a:t>
            </a:r>
            <a:r>
              <a:rPr lang="en-US" sz="2400" baseline="-25000" dirty="0" smtClean="0"/>
              <a:t>  </a:t>
            </a:r>
            <a:r>
              <a:rPr lang="en-US" sz="2400" dirty="0" smtClean="0"/>
              <a:t>(Gauss)</a:t>
            </a:r>
            <a:endParaRPr lang="en-US" sz="2400" dirty="0"/>
          </a:p>
        </p:txBody>
      </p:sp>
      <p:sp>
        <p:nvSpPr>
          <p:cNvPr id="5" name="TextBox 4"/>
          <p:cNvSpPr txBox="1"/>
          <p:nvPr/>
        </p:nvSpPr>
        <p:spPr>
          <a:xfrm>
            <a:off x="5562600" y="6019800"/>
            <a:ext cx="914400" cy="369332"/>
          </a:xfrm>
          <a:prstGeom prst="rect">
            <a:avLst/>
          </a:prstGeom>
          <a:noFill/>
        </p:spPr>
        <p:txBody>
          <a:bodyPr wrap="square" rtlCol="0">
            <a:spAutoFit/>
          </a:bodyPr>
          <a:lstStyle/>
          <a:p>
            <a:r>
              <a:rPr lang="en-US" dirty="0" smtClean="0"/>
              <a:t>B ~ r</a:t>
            </a:r>
            <a:r>
              <a:rPr lang="en-US" baseline="30000" dirty="0" smtClean="0"/>
              <a:t>-8.2</a:t>
            </a:r>
            <a:endParaRPr lang="en-US" dirty="0"/>
          </a:p>
        </p:txBody>
      </p:sp>
      <p:sp>
        <p:nvSpPr>
          <p:cNvPr id="7" name="TextBox 6"/>
          <p:cNvSpPr txBox="1"/>
          <p:nvPr/>
        </p:nvSpPr>
        <p:spPr>
          <a:xfrm>
            <a:off x="7239000" y="6031468"/>
            <a:ext cx="914400" cy="369332"/>
          </a:xfrm>
          <a:prstGeom prst="rect">
            <a:avLst/>
          </a:prstGeom>
          <a:noFill/>
        </p:spPr>
        <p:txBody>
          <a:bodyPr wrap="square" rtlCol="0">
            <a:spAutoFit/>
          </a:bodyPr>
          <a:lstStyle/>
          <a:p>
            <a:r>
              <a:rPr lang="en-US" dirty="0" smtClean="0"/>
              <a:t>B ~ r</a:t>
            </a:r>
            <a:r>
              <a:rPr lang="en-US" baseline="30000" dirty="0" smtClean="0"/>
              <a:t>-7.7</a:t>
            </a:r>
            <a:endParaRPr lang="en-US" dirty="0"/>
          </a:p>
        </p:txBody>
      </p:sp>
      <p:sp>
        <p:nvSpPr>
          <p:cNvPr id="3" name="TextBox 2"/>
          <p:cNvSpPr txBox="1"/>
          <p:nvPr/>
        </p:nvSpPr>
        <p:spPr>
          <a:xfrm>
            <a:off x="1371600" y="6400800"/>
            <a:ext cx="5939511" cy="369332"/>
          </a:xfrm>
          <a:prstGeom prst="rect">
            <a:avLst/>
          </a:prstGeom>
          <a:noFill/>
        </p:spPr>
        <p:txBody>
          <a:bodyPr wrap="none" rtlCol="0">
            <a:spAutoFit/>
          </a:bodyPr>
          <a:lstStyle/>
          <a:p>
            <a:r>
              <a:rPr lang="en-US" b="1" dirty="0" smtClean="0">
                <a:solidFill>
                  <a:srgbClr val="FF0000"/>
                </a:solidFill>
              </a:rPr>
              <a:t>Working on this further to revise the Alfven speed estimates</a:t>
            </a:r>
            <a:endParaRPr lang="en-US" b="1" dirty="0">
              <a:solidFill>
                <a:srgbClr val="FF0000"/>
              </a:solidFill>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2"/>
          <p:cNvPicPr preferRelativeResize="0">
            <a:picLocks noGrp="1" noChangeArrowheads="1"/>
          </p:cNvPicPr>
          <p:nvPr>
            <p:ph idx="1"/>
          </p:nvPr>
        </p:nvPicPr>
        <p:blipFill>
          <a:blip r:embed="rId2"/>
          <a:srcRect l="8854" r="50173"/>
          <a:stretch>
            <a:fillRect/>
          </a:stretch>
        </p:blipFill>
        <p:spPr bwMode="auto">
          <a:xfrm>
            <a:off x="1676400" y="1066800"/>
            <a:ext cx="6096000" cy="4555999"/>
          </a:xfrm>
          <a:prstGeom prst="rect">
            <a:avLst/>
          </a:prstGeom>
          <a:noFill/>
          <a:ln w="9525">
            <a:noFill/>
            <a:miter lim="800000"/>
            <a:headEnd/>
            <a:tailEnd/>
          </a:ln>
          <a:effectLst/>
        </p:spPr>
      </p:pic>
      <p:sp>
        <p:nvSpPr>
          <p:cNvPr id="6" name="TextBox 5"/>
          <p:cNvSpPr txBox="1"/>
          <p:nvPr/>
        </p:nvSpPr>
        <p:spPr>
          <a:xfrm>
            <a:off x="3276600" y="5791200"/>
            <a:ext cx="3581400" cy="461665"/>
          </a:xfrm>
          <a:prstGeom prst="rect">
            <a:avLst/>
          </a:prstGeom>
          <a:noFill/>
        </p:spPr>
        <p:txBody>
          <a:bodyPr wrap="square" rtlCol="0">
            <a:spAutoFit/>
          </a:bodyPr>
          <a:lstStyle/>
          <a:p>
            <a:r>
              <a:rPr lang="en-US" sz="2400" dirty="0" smtClean="0"/>
              <a:t>B = 5.31xr</a:t>
            </a:r>
            <a:r>
              <a:rPr lang="en-US" sz="2400" baseline="30000" dirty="0" smtClean="0"/>
              <a:t>-8.16 </a:t>
            </a:r>
            <a:r>
              <a:rPr lang="en-US" sz="2400" dirty="0" smtClean="0"/>
              <a:t>(Gauss)</a:t>
            </a:r>
            <a:endParaRPr lang="en-US" sz="2400" dirty="0"/>
          </a:p>
        </p:txBody>
      </p:sp>
      <p:sp>
        <p:nvSpPr>
          <p:cNvPr id="5" name="Rectangle 4"/>
          <p:cNvSpPr/>
          <p:nvPr/>
        </p:nvSpPr>
        <p:spPr>
          <a:xfrm>
            <a:off x="1524000" y="381000"/>
            <a:ext cx="6553200" cy="584775"/>
          </a:xfrm>
          <a:prstGeom prst="rect">
            <a:avLst/>
          </a:prstGeom>
        </p:spPr>
        <p:txBody>
          <a:bodyPr wrap="square">
            <a:spAutoFit/>
          </a:bodyPr>
          <a:lstStyle/>
          <a:p>
            <a:pPr algn="ctr"/>
            <a:r>
              <a:rPr lang="en-US" sz="3200" b="1" dirty="0" smtClean="0">
                <a:solidFill>
                  <a:srgbClr val="FF0000"/>
                </a:solidFill>
              </a:rPr>
              <a:t>Estimation of magnetic field strength</a:t>
            </a:r>
            <a:endParaRPr lang="en-US" sz="3200"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b="1" dirty="0" smtClean="0">
                <a:solidFill>
                  <a:srgbClr val="FF0000"/>
                </a:solidFill>
              </a:rPr>
              <a:t>Estimation of true shock speed</a:t>
            </a:r>
            <a:endParaRPr lang="en-US" sz="4000" b="1" dirty="0">
              <a:solidFill>
                <a:srgbClr val="FF0000"/>
              </a:solidFill>
            </a:endParaRPr>
          </a:p>
        </p:txBody>
      </p:sp>
      <p:pic>
        <p:nvPicPr>
          <p:cNvPr id="4" name="Picture 2"/>
          <p:cNvPicPr preferRelativeResize="0">
            <a:picLocks noGrp="1" noChangeArrowheads="1"/>
          </p:cNvPicPr>
          <p:nvPr>
            <p:ph idx="1"/>
          </p:nvPr>
        </p:nvPicPr>
        <p:blipFill>
          <a:blip r:embed="rId3"/>
          <a:srcRect l="8854" t="2598" r="54600"/>
          <a:stretch>
            <a:fillRect/>
          </a:stretch>
        </p:blipFill>
        <p:spPr bwMode="auto">
          <a:xfrm>
            <a:off x="304800" y="1295400"/>
            <a:ext cx="4267200" cy="4343400"/>
          </a:xfrm>
          <a:prstGeom prst="rect">
            <a:avLst/>
          </a:prstGeom>
          <a:noFill/>
          <a:ln w="9525">
            <a:noFill/>
            <a:miter lim="800000"/>
            <a:headEnd/>
            <a:tailEnd/>
          </a:ln>
          <a:effectLst/>
        </p:spPr>
      </p:pic>
      <p:pic>
        <p:nvPicPr>
          <p:cNvPr id="6" name="Picture 5" descr="11052011_true_shock_speed_schematic.png"/>
          <p:cNvPicPr>
            <a:picLocks noChangeAspect="1"/>
          </p:cNvPicPr>
          <p:nvPr/>
        </p:nvPicPr>
        <p:blipFill>
          <a:blip r:embed="rId4"/>
          <a:stretch>
            <a:fillRect/>
          </a:stretch>
        </p:blipFill>
        <p:spPr>
          <a:xfrm>
            <a:off x="4648200" y="1524000"/>
            <a:ext cx="4171305" cy="2667000"/>
          </a:xfrm>
          <a:prstGeom prst="rect">
            <a:avLst/>
          </a:prstGeom>
        </p:spPr>
      </p:pic>
      <p:graphicFrame>
        <p:nvGraphicFramePr>
          <p:cNvPr id="8" name="Object 7"/>
          <p:cNvGraphicFramePr>
            <a:graphicFrameLocks noChangeAspect="1"/>
          </p:cNvGraphicFramePr>
          <p:nvPr/>
        </p:nvGraphicFramePr>
        <p:xfrm>
          <a:off x="1030288" y="5791200"/>
          <a:ext cx="3884612" cy="469900"/>
        </p:xfrm>
        <a:graphic>
          <a:graphicData uri="http://schemas.openxmlformats.org/presentationml/2006/ole">
            <mc:AlternateContent xmlns:mc="http://schemas.openxmlformats.org/markup-compatibility/2006">
              <mc:Choice xmlns:v="urn:schemas-microsoft-com:vml" Requires="v">
                <p:oleObj spid="_x0000_s9240" name="Equation" r:id="rId5" imgW="2336760" imgH="241200" progId="Equation.3">
                  <p:embed/>
                </p:oleObj>
              </mc:Choice>
              <mc:Fallback>
                <p:oleObj name="Equation" r:id="rId5" imgW="2336760" imgH="241200" progId="Equation.3">
                  <p:embed/>
                  <p:pic>
                    <p:nvPicPr>
                      <p:cNvPr id="0"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030288" y="5791200"/>
                        <a:ext cx="3884612" cy="4699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9" name="TextBox 8"/>
          <p:cNvSpPr txBox="1"/>
          <p:nvPr/>
        </p:nvSpPr>
        <p:spPr>
          <a:xfrm>
            <a:off x="1524000" y="4495800"/>
            <a:ext cx="1444883" cy="369332"/>
          </a:xfrm>
          <a:prstGeom prst="rect">
            <a:avLst/>
          </a:prstGeom>
          <a:noFill/>
        </p:spPr>
        <p:txBody>
          <a:bodyPr wrap="none" rtlCol="0">
            <a:spAutoFit/>
          </a:bodyPr>
          <a:lstStyle/>
          <a:p>
            <a:r>
              <a:rPr lang="en-US" dirty="0" smtClean="0"/>
              <a:t>Type II height</a:t>
            </a:r>
            <a:endParaRPr lang="en-US" dirty="0"/>
          </a:p>
        </p:txBody>
      </p:sp>
      <p:sp>
        <p:nvSpPr>
          <p:cNvPr id="10" name="TextBox 9"/>
          <p:cNvSpPr txBox="1"/>
          <p:nvPr/>
        </p:nvSpPr>
        <p:spPr>
          <a:xfrm>
            <a:off x="2743200" y="3124200"/>
            <a:ext cx="1052276" cy="369332"/>
          </a:xfrm>
          <a:prstGeom prst="rect">
            <a:avLst/>
          </a:prstGeom>
          <a:noFill/>
        </p:spPr>
        <p:txBody>
          <a:bodyPr wrap="none" rtlCol="0">
            <a:spAutoFit/>
          </a:bodyPr>
          <a:lstStyle/>
          <a:p>
            <a:r>
              <a:rPr lang="en-US" dirty="0" smtClean="0"/>
              <a:t>522 km/s</a:t>
            </a:r>
            <a:endParaRPr lang="en-US" dirty="0"/>
          </a:p>
        </p:txBody>
      </p:sp>
      <p:sp>
        <p:nvSpPr>
          <p:cNvPr id="11" name="TextBox 10"/>
          <p:cNvSpPr txBox="1"/>
          <p:nvPr/>
        </p:nvSpPr>
        <p:spPr>
          <a:xfrm>
            <a:off x="5181600" y="4419600"/>
            <a:ext cx="3581400" cy="2246769"/>
          </a:xfrm>
          <a:prstGeom prst="rect">
            <a:avLst/>
          </a:prstGeom>
          <a:noFill/>
        </p:spPr>
        <p:txBody>
          <a:bodyPr wrap="square" rtlCol="0">
            <a:spAutoFit/>
          </a:bodyPr>
          <a:lstStyle/>
          <a:p>
            <a:r>
              <a:rPr lang="en-US" sz="2800" dirty="0" smtClean="0"/>
              <a:t>The radial height of type II at its onset is slightly below the height of the shock in 3D. This implies …. </a:t>
            </a:r>
            <a:endParaRPr lang="en-US" sz="2800"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hart 1">
            <a:extLst>
              <a:ext uri="{FF2B5EF4-FFF2-40B4-BE49-F238E27FC236}">
                <a16:creationId xmlns="" xmlns:xdr="http://schemas.openxmlformats.org/drawingml/2006/spreadsheetDrawing" xmlns:a16="http://schemas.microsoft.com/office/drawing/2014/main" xmlns:lc="http://schemas.openxmlformats.org/drawingml/2006/lockedCanvas" id="{F6827B9A-9EE8-4C8F-A032-A162C6299837}"/>
              </a:ext>
            </a:extLst>
          </p:cNvPr>
          <p:cNvGraphicFramePr>
            <a:graphicFrameLocks/>
          </p:cNvGraphicFramePr>
          <p:nvPr>
            <p:extLst>
              <p:ext uri="{D42A27DB-BD31-4B8C-83A1-F6EECF244321}">
                <p14:modId xmlns:p14="http://schemas.microsoft.com/office/powerpoint/2010/main" val="2667355331"/>
              </p:ext>
            </p:extLst>
          </p:nvPr>
        </p:nvGraphicFramePr>
        <p:xfrm>
          <a:off x="228599" y="533401"/>
          <a:ext cx="8382001" cy="56388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36725915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189037"/>
            <a:ext cx="8229600" cy="4983163"/>
          </a:xfrm>
        </p:spPr>
        <p:txBody>
          <a:bodyPr>
            <a:normAutofit fontScale="77500" lnSpcReduction="20000"/>
          </a:bodyPr>
          <a:lstStyle/>
          <a:p>
            <a:pPr>
              <a:buFont typeface="Wingdings" panose="05000000000000000000" pitchFamily="2" charset="2"/>
              <a:buChar char="ü"/>
            </a:pPr>
            <a:r>
              <a:rPr lang="en-US" dirty="0" smtClean="0"/>
              <a:t>Event </a:t>
            </a:r>
            <a:r>
              <a:rPr lang="en-US" dirty="0" smtClean="0"/>
              <a:t>information (X-ray data and Radio spectrum data</a:t>
            </a:r>
            <a:r>
              <a:rPr lang="en-US" dirty="0" smtClean="0"/>
              <a:t>)</a:t>
            </a:r>
            <a:endParaRPr lang="en-US" dirty="0" smtClean="0"/>
          </a:p>
          <a:p>
            <a:pPr>
              <a:buFont typeface="Wingdings" panose="05000000000000000000" pitchFamily="2" charset="2"/>
              <a:buChar char="ü"/>
            </a:pPr>
            <a:r>
              <a:rPr lang="en-US" dirty="0" smtClean="0"/>
              <a:t>Estimation </a:t>
            </a:r>
            <a:r>
              <a:rPr lang="en-US" dirty="0" smtClean="0"/>
              <a:t>of CME speed (Coronagraph data - LASCO, STEREO-A, STEREO-B , SDO, STA EUV, STB EUV </a:t>
            </a:r>
            <a:r>
              <a:rPr lang="en-US" dirty="0" smtClean="0"/>
              <a:t>)</a:t>
            </a:r>
            <a:endParaRPr lang="en-US" dirty="0" smtClean="0"/>
          </a:p>
          <a:p>
            <a:pPr>
              <a:buFont typeface="Wingdings" panose="05000000000000000000" pitchFamily="2" charset="2"/>
              <a:buChar char="ü"/>
            </a:pPr>
            <a:r>
              <a:rPr lang="en-US" dirty="0" smtClean="0"/>
              <a:t>Selection of electron density model (Type II burst dynamic spectrum</a:t>
            </a:r>
            <a:r>
              <a:rPr lang="en-US" dirty="0" smtClean="0"/>
              <a:t>)</a:t>
            </a:r>
            <a:endParaRPr lang="en-US" dirty="0" smtClean="0"/>
          </a:p>
          <a:p>
            <a:pPr>
              <a:buFont typeface="Wingdings" panose="05000000000000000000" pitchFamily="2" charset="2"/>
              <a:buChar char="ü"/>
            </a:pPr>
            <a:r>
              <a:rPr lang="en-US" dirty="0" smtClean="0"/>
              <a:t>Estimation </a:t>
            </a:r>
            <a:r>
              <a:rPr lang="en-US" dirty="0" smtClean="0"/>
              <a:t>of shock speed and Alfven </a:t>
            </a:r>
            <a:r>
              <a:rPr lang="en-US" dirty="0" smtClean="0"/>
              <a:t>speed</a:t>
            </a:r>
            <a:endParaRPr lang="en-US" dirty="0" smtClean="0"/>
          </a:p>
          <a:p>
            <a:pPr>
              <a:buFont typeface="Wingdings" panose="05000000000000000000" pitchFamily="2" charset="2"/>
              <a:buChar char="ü"/>
            </a:pPr>
            <a:r>
              <a:rPr lang="en-US" dirty="0" smtClean="0"/>
              <a:t>Estimation of magnetic field</a:t>
            </a:r>
          </a:p>
          <a:p>
            <a:pPr>
              <a:buFont typeface="Wingdings" panose="05000000000000000000" pitchFamily="2" charset="2"/>
              <a:buChar char="ü"/>
            </a:pPr>
            <a:r>
              <a:rPr lang="en-US" dirty="0" smtClean="0"/>
              <a:t>Probable location of TYPE-II </a:t>
            </a:r>
            <a:r>
              <a:rPr lang="en-US" dirty="0" smtClean="0"/>
              <a:t>burst</a:t>
            </a:r>
            <a:endParaRPr lang="en-US" dirty="0" smtClean="0"/>
          </a:p>
          <a:p>
            <a:pPr>
              <a:buFont typeface="Wingdings" panose="05000000000000000000" pitchFamily="2" charset="2"/>
              <a:buChar char="ü"/>
            </a:pPr>
            <a:r>
              <a:rPr lang="en-US" dirty="0" smtClean="0"/>
              <a:t>Type-II location and CME evolution</a:t>
            </a:r>
          </a:p>
          <a:p>
            <a:pPr>
              <a:buFont typeface="Wingdings" panose="05000000000000000000" pitchFamily="2" charset="2"/>
              <a:buChar char="ü"/>
            </a:pPr>
            <a:r>
              <a:rPr lang="en-US" dirty="0" smtClean="0"/>
              <a:t>Interplanetary signatures</a:t>
            </a:r>
          </a:p>
          <a:p>
            <a:pPr>
              <a:buFont typeface="Wingdings" panose="05000000000000000000" pitchFamily="2" charset="2"/>
              <a:buChar char="ü"/>
            </a:pPr>
            <a:r>
              <a:rPr lang="en-US" dirty="0" smtClean="0"/>
              <a:t>Probable explanation for the absence of IP type-II</a:t>
            </a:r>
          </a:p>
          <a:p>
            <a:pPr>
              <a:buFont typeface="Wingdings" panose="05000000000000000000" pitchFamily="2" charset="2"/>
              <a:buChar char="ü"/>
            </a:pPr>
            <a:r>
              <a:rPr lang="en-US" dirty="0" smtClean="0"/>
              <a:t>Proton event and Geomagnetic indices</a:t>
            </a:r>
          </a:p>
          <a:p>
            <a:pPr>
              <a:buFont typeface="Wingdings" panose="05000000000000000000" pitchFamily="2" charset="2"/>
              <a:buChar char="ü"/>
            </a:pPr>
            <a:r>
              <a:rPr lang="en-US" dirty="0" smtClean="0"/>
              <a:t>Work further</a:t>
            </a:r>
          </a:p>
          <a:p>
            <a:pPr>
              <a:buNone/>
            </a:pPr>
            <a:endParaRPr lang="en-US" dirty="0" smtClean="0"/>
          </a:p>
        </p:txBody>
      </p:sp>
      <p:sp>
        <p:nvSpPr>
          <p:cNvPr id="4" name="TextBox 3"/>
          <p:cNvSpPr txBox="1"/>
          <p:nvPr/>
        </p:nvSpPr>
        <p:spPr>
          <a:xfrm>
            <a:off x="533400" y="524470"/>
            <a:ext cx="8153400" cy="923330"/>
          </a:xfrm>
          <a:prstGeom prst="rect">
            <a:avLst/>
          </a:prstGeom>
          <a:noFill/>
        </p:spPr>
        <p:txBody>
          <a:bodyPr wrap="square" rtlCol="0">
            <a:spAutoFit/>
          </a:bodyPr>
          <a:lstStyle/>
          <a:p>
            <a:pPr algn="ctr"/>
            <a:r>
              <a:rPr lang="en-US" sz="3600" b="1" dirty="0" smtClean="0"/>
              <a:t>Outline</a:t>
            </a:r>
          </a:p>
          <a:p>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F:\shock_typeII_location.png"/>
          <p:cNvPicPr>
            <a:picLocks noGrp="1" noChangeAspect="1" noChangeArrowheads="1"/>
          </p:cNvPicPr>
          <p:nvPr>
            <p:ph idx="1"/>
          </p:nvPr>
        </p:nvPicPr>
        <p:blipFill>
          <a:blip r:embed="rId2"/>
          <a:srcRect/>
          <a:stretch>
            <a:fillRect/>
          </a:stretch>
        </p:blipFill>
        <p:spPr bwMode="auto">
          <a:xfrm>
            <a:off x="457200" y="1371600"/>
            <a:ext cx="4870625" cy="4525963"/>
          </a:xfrm>
          <a:prstGeom prst="rect">
            <a:avLst/>
          </a:prstGeom>
          <a:noFill/>
        </p:spPr>
      </p:pic>
      <p:sp>
        <p:nvSpPr>
          <p:cNvPr id="5" name="TextBox 4"/>
          <p:cNvSpPr txBox="1"/>
          <p:nvPr/>
        </p:nvSpPr>
        <p:spPr>
          <a:xfrm>
            <a:off x="5562600" y="1143000"/>
            <a:ext cx="3200400" cy="4939814"/>
          </a:xfrm>
          <a:prstGeom prst="rect">
            <a:avLst/>
          </a:prstGeom>
          <a:noFill/>
        </p:spPr>
        <p:txBody>
          <a:bodyPr wrap="square" rtlCol="0">
            <a:spAutoFit/>
          </a:bodyPr>
          <a:lstStyle/>
          <a:p>
            <a:pPr algn="just"/>
            <a:r>
              <a:rPr lang="en-US" sz="2100" dirty="0" smtClean="0"/>
              <a:t>Most likely, type-II </a:t>
            </a:r>
            <a:r>
              <a:rPr lang="en-US" sz="2100" dirty="0" smtClean="0"/>
              <a:t>is not above the leading edge of the shock. </a:t>
            </a:r>
          </a:p>
          <a:p>
            <a:pPr algn="just"/>
            <a:endParaRPr lang="en-US" sz="2100" dirty="0" smtClean="0"/>
          </a:p>
          <a:p>
            <a:pPr algn="just"/>
            <a:r>
              <a:rPr lang="en-US" sz="2100" dirty="0" smtClean="0"/>
              <a:t>We estimated the probable location using the height difference (approx. </a:t>
            </a:r>
            <a:r>
              <a:rPr lang="en-US" sz="2100" dirty="0" smtClean="0"/>
              <a:t>0.4 </a:t>
            </a:r>
            <a:r>
              <a:rPr lang="en-US" sz="2100" dirty="0" smtClean="0"/>
              <a:t>Sol. Rad.). This is marked with the blue contour in the above figure. </a:t>
            </a:r>
          </a:p>
          <a:p>
            <a:pPr algn="just"/>
            <a:endParaRPr lang="en-US" sz="2100" dirty="0" smtClean="0"/>
          </a:p>
          <a:p>
            <a:pPr algn="just"/>
            <a:r>
              <a:rPr lang="en-US" sz="2100" dirty="0" smtClean="0"/>
              <a:t>One can see the shock front close to that location rather than at the leading edge.</a:t>
            </a:r>
            <a:endParaRPr lang="en-US" sz="2100" dirty="0"/>
          </a:p>
        </p:txBody>
      </p:sp>
      <p:sp>
        <p:nvSpPr>
          <p:cNvPr id="6" name="Title 1"/>
          <p:cNvSpPr>
            <a:spLocks noGrp="1"/>
          </p:cNvSpPr>
          <p:nvPr>
            <p:ph type="title"/>
          </p:nvPr>
        </p:nvSpPr>
        <p:spPr>
          <a:xfrm>
            <a:off x="457200" y="274638"/>
            <a:ext cx="8229600" cy="1143000"/>
          </a:xfrm>
        </p:spPr>
        <p:txBody>
          <a:bodyPr>
            <a:normAutofit/>
          </a:bodyPr>
          <a:lstStyle/>
          <a:p>
            <a:r>
              <a:rPr lang="en-US" sz="3200" b="1" dirty="0" smtClean="0">
                <a:solidFill>
                  <a:srgbClr val="FF0000"/>
                </a:solidFill>
              </a:rPr>
              <a:t> Probable location of Type-II</a:t>
            </a:r>
            <a:endParaRPr lang="en-US" sz="3200" b="1" dirty="0">
              <a:solidFill>
                <a:srgbClr val="FF0000"/>
              </a:solidFill>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Group 14"/>
          <p:cNvGrpSpPr/>
          <p:nvPr/>
        </p:nvGrpSpPr>
        <p:grpSpPr>
          <a:xfrm>
            <a:off x="1920240" y="916672"/>
            <a:ext cx="5699760" cy="5638800"/>
            <a:chOff x="304800" y="916672"/>
            <a:chExt cx="5699760" cy="5638800"/>
          </a:xfrm>
        </p:grpSpPr>
        <p:grpSp>
          <p:nvGrpSpPr>
            <p:cNvPr id="9" name="Group 8"/>
            <p:cNvGrpSpPr/>
            <p:nvPr/>
          </p:nvGrpSpPr>
          <p:grpSpPr>
            <a:xfrm>
              <a:off x="304800" y="916672"/>
              <a:ext cx="5699760" cy="5638800"/>
              <a:chOff x="1066800" y="457200"/>
              <a:chExt cx="5699760" cy="5638800"/>
            </a:xfrm>
          </p:grpSpPr>
          <p:pic>
            <p:nvPicPr>
              <p:cNvPr id="5" name="Image12">
                <a:extLst>
                  <a:ext uri="{FF2B5EF4-FFF2-40B4-BE49-F238E27FC236}">
                    <a16:creationId xmlns:a16="http://schemas.microsoft.com/office/drawing/2014/main" xmlns="" id="{E07F74E5-6CED-4E0D-B3E3-6044AD516AE7}"/>
                  </a:ext>
                </a:extLst>
              </p:cNvPr>
              <p:cNvPicPr preferRelativeResize="0"/>
              <p:nvPr/>
            </p:nvPicPr>
            <p:blipFill>
              <a:blip r:embed="rId2">
                <a:lum/>
                <a:alphaModFix/>
              </a:blip>
              <a:srcRect/>
              <a:stretch>
                <a:fillRect/>
              </a:stretch>
            </p:blipFill>
            <p:spPr>
              <a:xfrm>
                <a:off x="1066800" y="457200"/>
                <a:ext cx="2651760" cy="2651760"/>
              </a:xfrm>
              <a:prstGeom prst="rect">
                <a:avLst/>
              </a:prstGeom>
            </p:spPr>
          </p:pic>
          <p:pic>
            <p:nvPicPr>
              <p:cNvPr id="6" name="Image13">
                <a:extLst>
                  <a:ext uri="{FF2B5EF4-FFF2-40B4-BE49-F238E27FC236}">
                    <a16:creationId xmlns:a16="http://schemas.microsoft.com/office/drawing/2014/main" xmlns="" id="{E31DE5EC-D823-4AA6-833E-D60D71700F63}"/>
                  </a:ext>
                </a:extLst>
              </p:cNvPr>
              <p:cNvPicPr/>
              <p:nvPr/>
            </p:nvPicPr>
            <p:blipFill>
              <a:blip r:embed="rId3">
                <a:lum/>
                <a:alphaModFix/>
              </a:blip>
              <a:srcRect/>
              <a:stretch>
                <a:fillRect/>
              </a:stretch>
            </p:blipFill>
            <p:spPr>
              <a:xfrm>
                <a:off x="4038600" y="457200"/>
                <a:ext cx="2651760" cy="2651760"/>
              </a:xfrm>
              <a:prstGeom prst="rect">
                <a:avLst/>
              </a:prstGeom>
            </p:spPr>
          </p:pic>
          <p:pic>
            <p:nvPicPr>
              <p:cNvPr id="7" name="Image14">
                <a:extLst>
                  <a:ext uri="{FF2B5EF4-FFF2-40B4-BE49-F238E27FC236}">
                    <a16:creationId xmlns:a16="http://schemas.microsoft.com/office/drawing/2014/main" xmlns="" id="{B5E1E8B0-BEA5-438A-BA78-2D6ECB516948}"/>
                  </a:ext>
                </a:extLst>
              </p:cNvPr>
              <p:cNvPicPr/>
              <p:nvPr/>
            </p:nvPicPr>
            <p:blipFill>
              <a:blip r:embed="rId4">
                <a:lum/>
                <a:alphaModFix/>
              </a:blip>
              <a:srcRect/>
              <a:stretch>
                <a:fillRect/>
              </a:stretch>
            </p:blipFill>
            <p:spPr>
              <a:xfrm>
                <a:off x="1066800" y="3444240"/>
                <a:ext cx="2651760" cy="2651760"/>
              </a:xfrm>
              <a:prstGeom prst="rect">
                <a:avLst/>
              </a:prstGeom>
            </p:spPr>
          </p:pic>
          <p:pic>
            <p:nvPicPr>
              <p:cNvPr id="8" name="Image15">
                <a:extLst>
                  <a:ext uri="{FF2B5EF4-FFF2-40B4-BE49-F238E27FC236}">
                    <a16:creationId xmlns:a16="http://schemas.microsoft.com/office/drawing/2014/main" xmlns="" id="{A297CEC9-223F-452E-B9B9-4B617B95FD2E}"/>
                  </a:ext>
                </a:extLst>
              </p:cNvPr>
              <p:cNvPicPr preferRelativeResize="0"/>
              <p:nvPr/>
            </p:nvPicPr>
            <p:blipFill>
              <a:blip r:embed="rId5">
                <a:lum/>
                <a:alphaModFix/>
              </a:blip>
              <a:srcRect/>
              <a:stretch>
                <a:fillRect/>
              </a:stretch>
            </p:blipFill>
            <p:spPr>
              <a:xfrm>
                <a:off x="4114800" y="3429000"/>
                <a:ext cx="2651760" cy="2651760"/>
              </a:xfrm>
              <a:prstGeom prst="rect">
                <a:avLst/>
              </a:prstGeom>
            </p:spPr>
          </p:pic>
        </p:grpSp>
        <p:cxnSp>
          <p:nvCxnSpPr>
            <p:cNvPr id="11" name="Straight Arrow Connector 10"/>
            <p:cNvCxnSpPr/>
            <p:nvPr/>
          </p:nvCxnSpPr>
          <p:spPr>
            <a:xfrm flipV="1">
              <a:off x="4648200" y="1828800"/>
              <a:ext cx="640080" cy="381000"/>
            </a:xfrm>
            <a:prstGeom prst="straightConnector1">
              <a:avLst/>
            </a:prstGeom>
            <a:ln w="38100">
              <a:solidFill>
                <a:srgbClr val="FF0000"/>
              </a:solidFill>
              <a:tailEnd type="arrow"/>
            </a:ln>
          </p:spPr>
          <p:style>
            <a:lnRef idx="1">
              <a:schemeClr val="dk1"/>
            </a:lnRef>
            <a:fillRef idx="0">
              <a:schemeClr val="dk1"/>
            </a:fillRef>
            <a:effectRef idx="0">
              <a:schemeClr val="dk1"/>
            </a:effectRef>
            <a:fontRef idx="minor">
              <a:schemeClr val="tx1"/>
            </a:fontRef>
          </p:style>
        </p:cxnSp>
        <p:cxnSp>
          <p:nvCxnSpPr>
            <p:cNvPr id="12" name="Straight Arrow Connector 11"/>
            <p:cNvCxnSpPr/>
            <p:nvPr/>
          </p:nvCxnSpPr>
          <p:spPr>
            <a:xfrm flipV="1">
              <a:off x="1676400" y="4800600"/>
              <a:ext cx="640080" cy="457200"/>
            </a:xfrm>
            <a:prstGeom prst="straightConnector1">
              <a:avLst/>
            </a:prstGeom>
            <a:ln w="38100">
              <a:solidFill>
                <a:srgbClr val="FF0000"/>
              </a:solidFill>
              <a:tailEnd type="arrow"/>
            </a:ln>
          </p:spPr>
          <p:style>
            <a:lnRef idx="1">
              <a:schemeClr val="dk1"/>
            </a:lnRef>
            <a:fillRef idx="0">
              <a:schemeClr val="dk1"/>
            </a:fillRef>
            <a:effectRef idx="0">
              <a:schemeClr val="dk1"/>
            </a:effectRef>
            <a:fontRef idx="minor">
              <a:schemeClr val="tx1"/>
            </a:fontRef>
          </p:style>
        </p:cxnSp>
        <p:cxnSp>
          <p:nvCxnSpPr>
            <p:cNvPr id="13" name="Straight Arrow Connector 12"/>
            <p:cNvCxnSpPr/>
            <p:nvPr/>
          </p:nvCxnSpPr>
          <p:spPr>
            <a:xfrm flipV="1">
              <a:off x="4800600" y="4724400"/>
              <a:ext cx="640080" cy="457200"/>
            </a:xfrm>
            <a:prstGeom prst="straightConnector1">
              <a:avLst/>
            </a:prstGeom>
            <a:ln w="38100">
              <a:solidFill>
                <a:srgbClr val="FF0000"/>
              </a:solidFill>
              <a:tailEnd type="arrow"/>
            </a:ln>
          </p:spPr>
          <p:style>
            <a:lnRef idx="1">
              <a:schemeClr val="dk1"/>
            </a:lnRef>
            <a:fillRef idx="0">
              <a:schemeClr val="dk1"/>
            </a:fillRef>
            <a:effectRef idx="0">
              <a:schemeClr val="dk1"/>
            </a:effectRef>
            <a:fontRef idx="minor">
              <a:schemeClr val="tx1"/>
            </a:fontRef>
          </p:style>
        </p:cxnSp>
        <p:cxnSp>
          <p:nvCxnSpPr>
            <p:cNvPr id="14" name="Straight Arrow Connector 13"/>
            <p:cNvCxnSpPr/>
            <p:nvPr/>
          </p:nvCxnSpPr>
          <p:spPr>
            <a:xfrm>
              <a:off x="1676400" y="5257800"/>
              <a:ext cx="914400" cy="76200"/>
            </a:xfrm>
            <a:prstGeom prst="straightConnector1">
              <a:avLst/>
            </a:prstGeom>
            <a:ln w="38100">
              <a:solidFill>
                <a:srgbClr val="FFFF00"/>
              </a:solidFill>
              <a:tailEnd type="arrow"/>
            </a:ln>
          </p:spPr>
          <p:style>
            <a:lnRef idx="1">
              <a:schemeClr val="dk1"/>
            </a:lnRef>
            <a:fillRef idx="0">
              <a:schemeClr val="dk1"/>
            </a:fillRef>
            <a:effectRef idx="0">
              <a:schemeClr val="dk1"/>
            </a:effectRef>
            <a:fontRef idx="minor">
              <a:schemeClr val="tx1"/>
            </a:fontRef>
          </p:style>
        </p:cxnSp>
        <p:cxnSp>
          <p:nvCxnSpPr>
            <p:cNvPr id="17" name="Straight Arrow Connector 16"/>
            <p:cNvCxnSpPr/>
            <p:nvPr/>
          </p:nvCxnSpPr>
          <p:spPr>
            <a:xfrm>
              <a:off x="4800600" y="5181600"/>
              <a:ext cx="914400" cy="76200"/>
            </a:xfrm>
            <a:prstGeom prst="straightConnector1">
              <a:avLst/>
            </a:prstGeom>
            <a:ln w="38100">
              <a:solidFill>
                <a:srgbClr val="FFFF00"/>
              </a:solidFill>
              <a:tailEnd type="arrow"/>
            </a:ln>
          </p:spPr>
          <p:style>
            <a:lnRef idx="1">
              <a:schemeClr val="dk1"/>
            </a:lnRef>
            <a:fillRef idx="0">
              <a:schemeClr val="dk1"/>
            </a:fillRef>
            <a:effectRef idx="0">
              <a:schemeClr val="dk1"/>
            </a:effectRef>
            <a:fontRef idx="minor">
              <a:schemeClr val="tx1"/>
            </a:fontRef>
          </p:style>
        </p:cxnSp>
      </p:grpSp>
      <p:sp>
        <p:nvSpPr>
          <p:cNvPr id="21" name="Title 1"/>
          <p:cNvSpPr txBox="1">
            <a:spLocks/>
          </p:cNvSpPr>
          <p:nvPr/>
        </p:nvSpPr>
        <p:spPr>
          <a:xfrm>
            <a:off x="457200" y="274638"/>
            <a:ext cx="8229600" cy="563562"/>
          </a:xfrm>
          <a:prstGeom prst="rect">
            <a:avLst/>
          </a:prstGeom>
        </p:spPr>
        <p:txBody>
          <a:bodyPr>
            <a:normAutofit lnSpcReduction="1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200" b="1" i="0" u="none" strike="noStrike" kern="1200" cap="none" spc="0" normalizeH="0" baseline="0" noProof="0" dirty="0" smtClean="0">
                <a:ln>
                  <a:noFill/>
                </a:ln>
                <a:solidFill>
                  <a:srgbClr val="FF0000"/>
                </a:solidFill>
                <a:effectLst/>
                <a:uLnTx/>
                <a:uFillTx/>
                <a:latin typeface="+mj-lt"/>
                <a:ea typeface="+mj-ea"/>
                <a:cs typeface="+mj-cs"/>
              </a:rPr>
              <a:t> Type-II location and CME evolution</a:t>
            </a:r>
            <a:endParaRPr kumimoji="0" lang="en-US" sz="3200" b="1" i="0" u="none" strike="noStrike" kern="1200" cap="none" spc="0" normalizeH="0" baseline="0" noProof="0" dirty="0">
              <a:ln>
                <a:noFill/>
              </a:ln>
              <a:solidFill>
                <a:srgbClr val="FF0000"/>
              </a:solidFill>
              <a:effectLst/>
              <a:uLnTx/>
              <a:uFillTx/>
              <a:latin typeface="+mj-lt"/>
              <a:ea typeface="+mj-ea"/>
              <a:cs typeface="+mj-cs"/>
            </a:endParaRPr>
          </a:p>
        </p:txBody>
      </p:sp>
    </p:spTree>
    <p:extLst>
      <p:ext uri="{BB962C8B-B14F-4D97-AF65-F5344CB8AC3E}">
        <p14:creationId xmlns:p14="http://schemas.microsoft.com/office/powerpoint/2010/main" val="108728019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17441" y="856356"/>
            <a:ext cx="8229600" cy="5324535"/>
          </a:xfrm>
          <a:prstGeom prst="rect">
            <a:avLst/>
          </a:prstGeom>
          <a:noFill/>
        </p:spPr>
        <p:txBody>
          <a:bodyPr wrap="square" rtlCol="0">
            <a:spAutoFit/>
          </a:bodyPr>
          <a:lstStyle/>
          <a:p>
            <a:pPr algn="just"/>
            <a:r>
              <a:rPr lang="en-US" sz="2000" dirty="0" smtClean="0"/>
              <a:t>The CME was not driven continuously in the same direction (marked with red arrow mark ; 305˚) whereas there was another component which probably directed the CME towards ~ 285˚. </a:t>
            </a:r>
          </a:p>
          <a:p>
            <a:pPr algn="just"/>
            <a:endParaRPr lang="en-US" sz="2000" dirty="0" smtClean="0"/>
          </a:p>
          <a:p>
            <a:pPr algn="just"/>
            <a:r>
              <a:rPr lang="en-US" sz="2000" dirty="0" smtClean="0"/>
              <a:t>We feel, therefore, the energy was shared with the second component </a:t>
            </a:r>
            <a:r>
              <a:rPr lang="en-US" sz="2000" dirty="0" smtClean="0"/>
              <a:t> in </a:t>
            </a:r>
            <a:r>
              <a:rPr lang="en-US" sz="2000" dirty="0" smtClean="0"/>
              <a:t>addition to the first one. Hence, the CME could not travel with adequate speed into the IP medium along 305˚ and produce a IP type-II. </a:t>
            </a:r>
          </a:p>
          <a:p>
            <a:pPr algn="just"/>
            <a:endParaRPr lang="en-US" sz="2000" dirty="0" smtClean="0"/>
          </a:p>
          <a:p>
            <a:pPr algn="just"/>
            <a:r>
              <a:rPr lang="en-US" sz="2000" b="1" dirty="0" smtClean="0">
                <a:solidFill>
                  <a:srgbClr val="FF0000"/>
                </a:solidFill>
              </a:rPr>
              <a:t>The </a:t>
            </a:r>
            <a:r>
              <a:rPr lang="en-US" sz="2000" b="1" dirty="0" smtClean="0">
                <a:solidFill>
                  <a:srgbClr val="FF0000"/>
                </a:solidFill>
              </a:rPr>
              <a:t>latter </a:t>
            </a:r>
            <a:r>
              <a:rPr lang="en-US" sz="2000" b="1" dirty="0" smtClean="0">
                <a:solidFill>
                  <a:srgbClr val="FF0000"/>
                </a:solidFill>
              </a:rPr>
              <a:t>direction of CME </a:t>
            </a:r>
            <a:r>
              <a:rPr lang="en-US" sz="2000" b="1" dirty="0" smtClean="0">
                <a:solidFill>
                  <a:srgbClr val="FF0000"/>
                </a:solidFill>
              </a:rPr>
              <a:t>was coinciding with the location of the type-II.</a:t>
            </a:r>
          </a:p>
          <a:p>
            <a:pPr algn="just"/>
            <a:endParaRPr lang="en-US" sz="2000" b="1" dirty="0" smtClean="0">
              <a:solidFill>
                <a:srgbClr val="FF0000"/>
              </a:solidFill>
            </a:endParaRPr>
          </a:p>
          <a:p>
            <a:pPr algn="just"/>
            <a:r>
              <a:rPr lang="en-US" sz="2000" b="1" dirty="0" smtClean="0">
                <a:solidFill>
                  <a:srgbClr val="FF0000"/>
                </a:solidFill>
              </a:rPr>
              <a:t>Also, the Alfven speed is lesser (</a:t>
            </a:r>
            <a:r>
              <a:rPr lang="en-US" sz="2000" dirty="0" smtClean="0"/>
              <a:t>~ 285˚</a:t>
            </a:r>
            <a:r>
              <a:rPr lang="en-US" sz="2000" b="1" dirty="0" smtClean="0">
                <a:solidFill>
                  <a:srgbClr val="FF0000"/>
                </a:solidFill>
              </a:rPr>
              <a:t>) in that direction compared to the one along (</a:t>
            </a:r>
            <a:r>
              <a:rPr lang="en-US" sz="2000" dirty="0" smtClean="0"/>
              <a:t>~ 305˚</a:t>
            </a:r>
            <a:r>
              <a:rPr lang="en-US" sz="2000" b="1" dirty="0" smtClean="0">
                <a:solidFill>
                  <a:srgbClr val="FF0000"/>
                </a:solidFill>
              </a:rPr>
              <a:t>) which favors the generation shock and hence probably the coronal </a:t>
            </a:r>
            <a:r>
              <a:rPr lang="en-US" sz="2000" b="1" dirty="0" smtClean="0">
                <a:solidFill>
                  <a:srgbClr val="FF0000"/>
                </a:solidFill>
              </a:rPr>
              <a:t>type-II </a:t>
            </a:r>
            <a:r>
              <a:rPr lang="en-US" sz="2000" b="1" dirty="0" smtClean="0">
                <a:solidFill>
                  <a:srgbClr val="FF0000"/>
                </a:solidFill>
              </a:rPr>
              <a:t>and the subsequent propagation of CME in that direction. If this did not happen, we guess, the CME would have propagated along the initial direction and could have generated an IP type-II hopefully.</a:t>
            </a:r>
          </a:p>
          <a:p>
            <a:pPr algn="just"/>
            <a:endParaRPr lang="en-US" sz="2000" b="1" dirty="0" smtClean="0">
              <a:solidFill>
                <a:srgbClr val="FF0000"/>
              </a:solidFill>
            </a:endParaRPr>
          </a:p>
          <a:p>
            <a:pPr algn="just"/>
            <a:r>
              <a:rPr lang="en-US" sz="2000" b="1" dirty="0" smtClean="0"/>
              <a:t>This has to be verified / quantitatively confirmed</a:t>
            </a:r>
            <a:r>
              <a:rPr lang="en-US" sz="2000" b="1" dirty="0" smtClean="0"/>
              <a:t>.</a:t>
            </a:r>
            <a:endParaRPr lang="en-IN" sz="2000" dirty="0" smtClean="0"/>
          </a:p>
        </p:txBody>
      </p:sp>
      <p:sp>
        <p:nvSpPr>
          <p:cNvPr id="3" name="Rectangle 2"/>
          <p:cNvSpPr/>
          <p:nvPr/>
        </p:nvSpPr>
        <p:spPr>
          <a:xfrm>
            <a:off x="2590800" y="457200"/>
            <a:ext cx="4675062" cy="369332"/>
          </a:xfrm>
          <a:prstGeom prst="rect">
            <a:avLst/>
          </a:prstGeom>
        </p:spPr>
        <p:txBody>
          <a:bodyPr wrap="none">
            <a:spAutoFit/>
          </a:bodyPr>
          <a:lstStyle/>
          <a:p>
            <a:r>
              <a:rPr lang="en-US" b="1" dirty="0" smtClean="0">
                <a:solidFill>
                  <a:srgbClr val="FF0000"/>
                </a:solidFill>
              </a:rPr>
              <a:t>Type-II location and CME evolution (continued)</a:t>
            </a:r>
            <a:endParaRPr lang="en-US"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314966E1-7192-421B-9B00-91B10D886D00}"/>
              </a:ext>
            </a:extLst>
          </p:cNvPr>
          <p:cNvSpPr>
            <a:spLocks noGrp="1"/>
          </p:cNvSpPr>
          <p:nvPr>
            <p:ph idx="1"/>
          </p:nvPr>
        </p:nvSpPr>
        <p:spPr>
          <a:xfrm>
            <a:off x="628650" y="492369"/>
            <a:ext cx="7886700" cy="5684594"/>
          </a:xfrm>
        </p:spPr>
        <p:txBody>
          <a:bodyPr/>
          <a:lstStyle/>
          <a:p>
            <a:pPr>
              <a:buNone/>
            </a:pPr>
            <a:r>
              <a:rPr lang="en-US" b="1" dirty="0" smtClean="0">
                <a:solidFill>
                  <a:srgbClr val="FF0000"/>
                </a:solidFill>
              </a:rPr>
              <a:t> Interplanetary Signatures</a:t>
            </a:r>
            <a:endParaRPr lang="en-IN" dirty="0">
              <a:solidFill>
                <a:srgbClr val="FF0000"/>
              </a:solidFill>
            </a:endParaRPr>
          </a:p>
          <a:p>
            <a:pPr>
              <a:buNone/>
            </a:pPr>
            <a:r>
              <a:rPr lang="en-US" dirty="0"/>
              <a:t>Only type-III is present </a:t>
            </a:r>
            <a:r>
              <a:rPr lang="en-US" dirty="0" smtClean="0"/>
              <a:t> – </a:t>
            </a:r>
            <a:r>
              <a:rPr lang="en-US" dirty="0" smtClean="0">
                <a:solidFill>
                  <a:srgbClr val="FF0000"/>
                </a:solidFill>
              </a:rPr>
              <a:t>IP type-II not visible</a:t>
            </a:r>
            <a:endParaRPr lang="en-IN" dirty="0"/>
          </a:p>
        </p:txBody>
      </p:sp>
      <p:pic>
        <p:nvPicPr>
          <p:cNvPr id="4" name="Image16">
            <a:extLst>
              <a:ext uri="{FF2B5EF4-FFF2-40B4-BE49-F238E27FC236}">
                <a16:creationId xmlns:a16="http://schemas.microsoft.com/office/drawing/2014/main" xmlns="" id="{064036C0-C0E8-468D-A3C0-754924FB853F}"/>
              </a:ext>
            </a:extLst>
          </p:cNvPr>
          <p:cNvPicPr/>
          <p:nvPr/>
        </p:nvPicPr>
        <p:blipFill>
          <a:blip r:embed="rId2">
            <a:lum/>
            <a:alphaModFix/>
          </a:blip>
          <a:srcRect/>
          <a:stretch>
            <a:fillRect/>
          </a:stretch>
        </p:blipFill>
        <p:spPr>
          <a:xfrm>
            <a:off x="1125616" y="1905000"/>
            <a:ext cx="6265784" cy="4267200"/>
          </a:xfrm>
          <a:prstGeom prst="rect">
            <a:avLst/>
          </a:prstGeom>
        </p:spPr>
      </p:pic>
    </p:spTree>
    <p:extLst>
      <p:ext uri="{BB962C8B-B14F-4D97-AF65-F5344CB8AC3E}">
        <p14:creationId xmlns:p14="http://schemas.microsoft.com/office/powerpoint/2010/main" val="425889751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99F9B27C-737B-4ECC-91C4-6FA8BB50425F}"/>
              </a:ext>
            </a:extLst>
          </p:cNvPr>
          <p:cNvSpPr>
            <a:spLocks noGrp="1"/>
          </p:cNvSpPr>
          <p:nvPr>
            <p:ph idx="1"/>
          </p:nvPr>
        </p:nvSpPr>
        <p:spPr>
          <a:xfrm>
            <a:off x="628650" y="337625"/>
            <a:ext cx="7886700" cy="5839338"/>
          </a:xfrm>
        </p:spPr>
        <p:txBody>
          <a:bodyPr>
            <a:normAutofit/>
          </a:bodyPr>
          <a:lstStyle/>
          <a:p>
            <a:pPr marL="0" indent="0">
              <a:buNone/>
            </a:pPr>
            <a:r>
              <a:rPr lang="en-US" b="1" dirty="0"/>
              <a:t>    SEPs / Proton</a:t>
            </a:r>
            <a:endParaRPr lang="en-IN" dirty="0"/>
          </a:p>
          <a:p>
            <a:r>
              <a:rPr lang="en-US" dirty="0"/>
              <a:t>SEP event is very weak – </a:t>
            </a:r>
            <a:r>
              <a:rPr lang="en-US" b="1" dirty="0" smtClean="0">
                <a:solidFill>
                  <a:srgbClr val="FF0000"/>
                </a:solidFill>
              </a:rPr>
              <a:t>Not analyzed</a:t>
            </a:r>
            <a:r>
              <a:rPr lang="en-US" b="1" dirty="0" smtClean="0">
                <a:solidFill>
                  <a:srgbClr val="FF0000"/>
                </a:solidFill>
              </a:rPr>
              <a:t>.</a:t>
            </a:r>
            <a:endParaRPr lang="en-IN" b="1" dirty="0" smtClean="0">
              <a:solidFill>
                <a:srgbClr val="FF0000"/>
              </a:solidFill>
            </a:endParaRPr>
          </a:p>
          <a:p>
            <a:pPr>
              <a:buNone/>
            </a:pPr>
            <a:r>
              <a:rPr lang="en-US" dirty="0"/>
              <a:t> </a:t>
            </a:r>
            <a:endParaRPr lang="en-IN" dirty="0"/>
          </a:p>
          <a:p>
            <a:endParaRPr lang="en-IN" dirty="0"/>
          </a:p>
        </p:txBody>
      </p:sp>
      <p:pic>
        <p:nvPicPr>
          <p:cNvPr id="5" name="Image17">
            <a:extLst>
              <a:ext uri="{FF2B5EF4-FFF2-40B4-BE49-F238E27FC236}">
                <a16:creationId xmlns:a16="http://schemas.microsoft.com/office/drawing/2014/main" xmlns="" id="{A1539AFD-5915-4088-B2E3-EF9C2901B298}"/>
              </a:ext>
            </a:extLst>
          </p:cNvPr>
          <p:cNvPicPr>
            <a:picLocks/>
          </p:cNvPicPr>
          <p:nvPr/>
        </p:nvPicPr>
        <p:blipFill>
          <a:blip r:embed="rId2">
            <a:lum/>
            <a:alphaModFix/>
          </a:blip>
          <a:srcRect/>
          <a:stretch>
            <a:fillRect/>
          </a:stretch>
        </p:blipFill>
        <p:spPr>
          <a:xfrm>
            <a:off x="628650" y="1752600"/>
            <a:ext cx="7067550" cy="4572000"/>
          </a:xfrm>
          <a:prstGeom prst="rect">
            <a:avLst/>
          </a:prstGeom>
        </p:spPr>
      </p:pic>
    </p:spTree>
    <p:extLst>
      <p:ext uri="{BB962C8B-B14F-4D97-AF65-F5344CB8AC3E}">
        <p14:creationId xmlns:p14="http://schemas.microsoft.com/office/powerpoint/2010/main" val="422733523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 xmlns:a16="http://schemas.microsoft.com/office/drawing/2014/main" id="{10F3AB2A-4408-4785-9489-AC5210264577}"/>
              </a:ext>
            </a:extLst>
          </p:cNvPr>
          <p:cNvPicPr>
            <a:picLocks noChangeAspect="1"/>
          </p:cNvPicPr>
          <p:nvPr/>
        </p:nvPicPr>
        <p:blipFill>
          <a:blip r:embed="rId2"/>
          <a:stretch>
            <a:fillRect/>
          </a:stretch>
        </p:blipFill>
        <p:spPr>
          <a:xfrm>
            <a:off x="609600" y="1516061"/>
            <a:ext cx="8001000" cy="3817939"/>
          </a:xfrm>
          <a:prstGeom prst="rect">
            <a:avLst/>
          </a:prstGeom>
        </p:spPr>
      </p:pic>
      <p:sp>
        <p:nvSpPr>
          <p:cNvPr id="5" name="TextBox 4"/>
          <p:cNvSpPr txBox="1"/>
          <p:nvPr/>
        </p:nvSpPr>
        <p:spPr>
          <a:xfrm>
            <a:off x="838200" y="457200"/>
            <a:ext cx="6781800" cy="646331"/>
          </a:xfrm>
          <a:prstGeom prst="rect">
            <a:avLst/>
          </a:prstGeom>
          <a:noFill/>
        </p:spPr>
        <p:txBody>
          <a:bodyPr wrap="square" rtlCol="0">
            <a:spAutoFit/>
          </a:bodyPr>
          <a:lstStyle/>
          <a:p>
            <a:pPr algn="ctr"/>
            <a:r>
              <a:rPr lang="en-US" sz="3600" b="1" dirty="0" err="1" smtClean="0">
                <a:solidFill>
                  <a:srgbClr val="FF0000"/>
                </a:solidFill>
              </a:rPr>
              <a:t>Dst</a:t>
            </a:r>
            <a:r>
              <a:rPr lang="en-US" sz="3600" b="1" dirty="0" smtClean="0">
                <a:solidFill>
                  <a:srgbClr val="FF0000"/>
                </a:solidFill>
              </a:rPr>
              <a:t> index</a:t>
            </a:r>
            <a:endParaRPr lang="en-US" sz="3600" b="1" dirty="0">
              <a:solidFill>
                <a:srgbClr val="FF0000"/>
              </a:solidFill>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 xmlns:a16="http://schemas.microsoft.com/office/drawing/2014/main" id="{E2817158-EFFF-4F95-ADD5-F9C53091E01D}"/>
              </a:ext>
            </a:extLst>
          </p:cNvPr>
          <p:cNvPicPr>
            <a:picLocks noChangeAspect="1"/>
          </p:cNvPicPr>
          <p:nvPr/>
        </p:nvPicPr>
        <p:blipFill>
          <a:blip r:embed="rId2"/>
          <a:stretch>
            <a:fillRect/>
          </a:stretch>
        </p:blipFill>
        <p:spPr>
          <a:xfrm>
            <a:off x="580551" y="1219200"/>
            <a:ext cx="8116366" cy="5181600"/>
          </a:xfrm>
          <a:prstGeom prst="rect">
            <a:avLst/>
          </a:prstGeom>
        </p:spPr>
      </p:pic>
      <p:sp>
        <p:nvSpPr>
          <p:cNvPr id="3" name="TextBox 2"/>
          <p:cNvSpPr txBox="1"/>
          <p:nvPr/>
        </p:nvSpPr>
        <p:spPr>
          <a:xfrm>
            <a:off x="1676400" y="381000"/>
            <a:ext cx="5486400" cy="646331"/>
          </a:xfrm>
          <a:prstGeom prst="rect">
            <a:avLst/>
          </a:prstGeom>
          <a:noFill/>
        </p:spPr>
        <p:txBody>
          <a:bodyPr wrap="square" rtlCol="0">
            <a:spAutoFit/>
          </a:bodyPr>
          <a:lstStyle/>
          <a:p>
            <a:pPr algn="ctr"/>
            <a:r>
              <a:rPr lang="en-US" sz="3600" b="1" dirty="0" err="1" smtClean="0">
                <a:solidFill>
                  <a:srgbClr val="FF0000"/>
                </a:solidFill>
              </a:rPr>
              <a:t>Auroral</a:t>
            </a:r>
            <a:r>
              <a:rPr lang="en-US" sz="3600" b="1" dirty="0" smtClean="0">
                <a:solidFill>
                  <a:srgbClr val="FF0000"/>
                </a:solidFill>
              </a:rPr>
              <a:t> indices</a:t>
            </a:r>
            <a:endParaRPr lang="en-US" sz="3600" b="1" dirty="0">
              <a:solidFill>
                <a:srgbClr val="FF0000"/>
              </a:solidFill>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endParaRPr lang="en-US" dirty="0" smtClean="0"/>
          </a:p>
          <a:p>
            <a:endParaRPr lang="en-US" dirty="0" smtClean="0"/>
          </a:p>
          <a:p>
            <a:endParaRPr lang="en-US" dirty="0" smtClean="0"/>
          </a:p>
          <a:p>
            <a:pPr>
              <a:buNone/>
            </a:pPr>
            <a:r>
              <a:rPr lang="en-US" dirty="0" smtClean="0"/>
              <a:t>             </a:t>
            </a:r>
            <a:r>
              <a:rPr lang="en-US" b="1" dirty="0" smtClean="0">
                <a:solidFill>
                  <a:srgbClr val="FF0000"/>
                </a:solidFill>
              </a:rPr>
              <a:t>THANK YOU FOR LISTENING</a:t>
            </a:r>
            <a:endParaRPr lang="en-US" b="1" dirty="0">
              <a:solidFill>
                <a:srgbClr val="FF0000"/>
              </a:solidFill>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F4EA5B65-89F2-475A-9007-EFC0E193DBD4}"/>
              </a:ext>
            </a:extLst>
          </p:cNvPr>
          <p:cNvSpPr>
            <a:spLocks noGrp="1"/>
          </p:cNvSpPr>
          <p:nvPr>
            <p:ph idx="1"/>
          </p:nvPr>
        </p:nvSpPr>
        <p:spPr>
          <a:xfrm>
            <a:off x="628650" y="254833"/>
            <a:ext cx="8086725" cy="6107867"/>
          </a:xfrm>
        </p:spPr>
        <p:txBody>
          <a:bodyPr>
            <a:normAutofit fontScale="85000" lnSpcReduction="20000"/>
          </a:bodyPr>
          <a:lstStyle/>
          <a:p>
            <a:pPr marL="514350" indent="-514350">
              <a:buFont typeface="+mj-lt"/>
              <a:buAutoNum type="arabicPeriod"/>
            </a:pPr>
            <a:r>
              <a:rPr lang="en-US" dirty="0"/>
              <a:t>What is the starting frequency? </a:t>
            </a:r>
          </a:p>
          <a:p>
            <a:pPr marL="0" indent="0">
              <a:buNone/>
            </a:pPr>
            <a:r>
              <a:rPr lang="en-US" dirty="0"/>
              <a:t>     Fundamental: 44 MHz  </a:t>
            </a:r>
          </a:p>
          <a:p>
            <a:pPr marL="0" indent="0">
              <a:buNone/>
            </a:pPr>
            <a:r>
              <a:rPr lang="en-US" dirty="0"/>
              <a:t>      Harmonic: 88 </a:t>
            </a:r>
            <a:r>
              <a:rPr lang="en-US" dirty="0" smtClean="0"/>
              <a:t>MHz</a:t>
            </a:r>
            <a:endParaRPr lang="en-US" dirty="0"/>
          </a:p>
          <a:p>
            <a:pPr marL="0" indent="0">
              <a:buNone/>
            </a:pPr>
            <a:r>
              <a:rPr lang="en-US" dirty="0"/>
              <a:t>2.  What is shock formation height implied by the starting frequency if you use f = </a:t>
            </a:r>
            <a:r>
              <a:rPr lang="en-US" dirty="0">
                <a:cs typeface="Arial" pitchFamily="34" charset="0"/>
              </a:rPr>
              <a:t>307.87r^-3.64?</a:t>
            </a:r>
          </a:p>
          <a:p>
            <a:pPr marL="0" indent="0">
              <a:lnSpc>
                <a:spcPct val="100000"/>
              </a:lnSpc>
              <a:buNone/>
            </a:pPr>
            <a:r>
              <a:rPr lang="en-US" dirty="0">
                <a:cs typeface="Arial" pitchFamily="34" charset="0"/>
              </a:rPr>
              <a:t>  Fundamental:    1.54  Solar Radii  (Newkirk)</a:t>
            </a:r>
          </a:p>
          <a:p>
            <a:pPr marL="0" indent="0">
              <a:lnSpc>
                <a:spcPct val="100000"/>
              </a:lnSpc>
              <a:buNone/>
            </a:pPr>
            <a:r>
              <a:rPr lang="en-US" dirty="0">
                <a:cs typeface="Arial" pitchFamily="34" charset="0"/>
              </a:rPr>
              <a:t>Harmonic:            1.28 Solar Radii</a:t>
            </a:r>
          </a:p>
          <a:p>
            <a:pPr marL="0" indent="0">
              <a:buNone/>
            </a:pPr>
            <a:endParaRPr lang="en-US" dirty="0">
              <a:cs typeface="Arial" pitchFamily="34" charset="0"/>
            </a:endParaRPr>
          </a:p>
          <a:p>
            <a:pPr marL="0" indent="0">
              <a:buNone/>
            </a:pPr>
            <a:r>
              <a:rPr lang="en-US" dirty="0">
                <a:cs typeface="Arial" pitchFamily="34" charset="0"/>
              </a:rPr>
              <a:t>3.   What is the shock formation height inferred from the EUV images? (SDO/AIA, STEREO/EUVI)</a:t>
            </a:r>
          </a:p>
          <a:p>
            <a:pPr marL="0" indent="0">
              <a:buNone/>
            </a:pPr>
            <a:r>
              <a:rPr lang="en-US" dirty="0">
                <a:cs typeface="Arial" pitchFamily="34" charset="0"/>
              </a:rPr>
              <a:t>4.  How do the shock formation heights compare?</a:t>
            </a:r>
            <a:endParaRPr lang="en-US" dirty="0"/>
          </a:p>
          <a:p>
            <a:pPr marL="0" indent="0">
              <a:buNone/>
            </a:pPr>
            <a:r>
              <a:rPr lang="en-US" dirty="0"/>
              <a:t>  The height of the CME leading edge is higher than the shock formation height, implying that the shock might have formed slightly away from the leading edge or near the flank.</a:t>
            </a:r>
          </a:p>
          <a:p>
            <a:pPr marL="0" indent="0">
              <a:buNone/>
            </a:pPr>
            <a:endParaRPr lang="en-IN" dirty="0"/>
          </a:p>
        </p:txBody>
      </p:sp>
    </p:spTree>
    <p:extLst>
      <p:ext uri="{BB962C8B-B14F-4D97-AF65-F5344CB8AC3E}">
        <p14:creationId xmlns:p14="http://schemas.microsoft.com/office/powerpoint/2010/main" val="409287526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46D21AF4-7710-472B-A341-DC1E2084B38B}"/>
              </a:ext>
            </a:extLst>
          </p:cNvPr>
          <p:cNvSpPr>
            <a:spLocks noGrp="1"/>
          </p:cNvSpPr>
          <p:nvPr>
            <p:ph idx="1"/>
          </p:nvPr>
        </p:nvSpPr>
        <p:spPr>
          <a:xfrm>
            <a:off x="628650" y="225084"/>
            <a:ext cx="7886700" cy="5951880"/>
          </a:xfrm>
        </p:spPr>
        <p:txBody>
          <a:bodyPr>
            <a:normAutofit/>
          </a:bodyPr>
          <a:lstStyle/>
          <a:p>
            <a:pPr marL="514350" indent="-514350">
              <a:lnSpc>
                <a:spcPct val="100000"/>
              </a:lnSpc>
              <a:buAutoNum type="arabicPeriod" startAt="5"/>
            </a:pPr>
            <a:r>
              <a:rPr lang="en-US" sz="1900" dirty="0"/>
              <a:t>Is there F-H structure?</a:t>
            </a:r>
          </a:p>
          <a:p>
            <a:pPr marL="0" indent="0">
              <a:lnSpc>
                <a:spcPct val="100000"/>
              </a:lnSpc>
              <a:buNone/>
            </a:pPr>
            <a:r>
              <a:rPr lang="en-US" sz="1900" dirty="0"/>
              <a:t>                             Yes</a:t>
            </a:r>
          </a:p>
          <a:p>
            <a:pPr marL="0" indent="0">
              <a:lnSpc>
                <a:spcPct val="100000"/>
              </a:lnSpc>
              <a:buNone/>
            </a:pPr>
            <a:endParaRPr lang="en-US" sz="1900" dirty="0"/>
          </a:p>
          <a:p>
            <a:pPr marL="514350" indent="-514350">
              <a:lnSpc>
                <a:spcPct val="100000"/>
              </a:lnSpc>
              <a:buAutoNum type="arabicPeriod" startAt="6"/>
            </a:pPr>
            <a:r>
              <a:rPr lang="en-US" sz="1900" dirty="0"/>
              <a:t>Which component is more prominent? F or H</a:t>
            </a:r>
          </a:p>
          <a:p>
            <a:pPr marL="0" indent="0">
              <a:lnSpc>
                <a:spcPct val="100000"/>
              </a:lnSpc>
              <a:buNone/>
            </a:pPr>
            <a:r>
              <a:rPr lang="en-US" sz="1900" dirty="0"/>
              <a:t>                            H</a:t>
            </a:r>
          </a:p>
          <a:p>
            <a:pPr marL="0" indent="0">
              <a:lnSpc>
                <a:spcPct val="100000"/>
              </a:lnSpc>
              <a:buNone/>
            </a:pPr>
            <a:endParaRPr lang="en-US" sz="1900" dirty="0"/>
          </a:p>
          <a:p>
            <a:pPr marL="514350" indent="-514350">
              <a:lnSpc>
                <a:spcPct val="100000"/>
              </a:lnSpc>
              <a:buAutoNum type="arabicPeriod" startAt="7"/>
            </a:pPr>
            <a:r>
              <a:rPr lang="en-US" sz="1900" dirty="0"/>
              <a:t>If there is no F-H structure, is it possible to infer whether the burst is fundamental or harmonic?</a:t>
            </a:r>
          </a:p>
          <a:p>
            <a:pPr marL="0" indent="0">
              <a:lnSpc>
                <a:spcPct val="100000"/>
              </a:lnSpc>
              <a:buNone/>
            </a:pPr>
            <a:r>
              <a:rPr lang="en-US" sz="1900" dirty="0"/>
              <a:t>                                    Yes…. We can..</a:t>
            </a:r>
          </a:p>
          <a:p>
            <a:pPr marL="514350" indent="-514350">
              <a:lnSpc>
                <a:spcPct val="100000"/>
              </a:lnSpc>
              <a:buAutoNum type="arabicPeriod" startAt="8"/>
            </a:pPr>
            <a:r>
              <a:rPr lang="en-US" sz="1900" dirty="0"/>
              <a:t>Is there band splitting? Could you use the band splitting to get the ambient magnetic field?</a:t>
            </a:r>
          </a:p>
          <a:p>
            <a:pPr marL="0" indent="0">
              <a:lnSpc>
                <a:spcPct val="100000"/>
              </a:lnSpc>
              <a:buNone/>
            </a:pPr>
            <a:r>
              <a:rPr lang="en-US" sz="1900" dirty="0"/>
              <a:t>                                 No</a:t>
            </a:r>
          </a:p>
          <a:p>
            <a:pPr marL="0" indent="0">
              <a:lnSpc>
                <a:spcPct val="100000"/>
              </a:lnSpc>
              <a:buNone/>
            </a:pPr>
            <a:r>
              <a:rPr lang="en-US" sz="1900" dirty="0"/>
              <a:t>9.        What is the CME height at type II onset? </a:t>
            </a:r>
          </a:p>
          <a:p>
            <a:pPr marL="0" indent="0">
              <a:lnSpc>
                <a:spcPct val="100000"/>
              </a:lnSpc>
              <a:buNone/>
            </a:pPr>
            <a:r>
              <a:rPr lang="en-US" sz="1900" dirty="0">
                <a:cs typeface="Arial" pitchFamily="34" charset="0"/>
              </a:rPr>
              <a:t> </a:t>
            </a:r>
          </a:p>
          <a:p>
            <a:pPr marL="514350" indent="-514350">
              <a:buAutoNum type="arabicPeriod" startAt="8"/>
            </a:pPr>
            <a:endParaRPr lang="en-US" dirty="0"/>
          </a:p>
          <a:p>
            <a:pPr marL="0" indent="0">
              <a:buNone/>
            </a:pPr>
            <a:endParaRPr lang="en-US" dirty="0"/>
          </a:p>
        </p:txBody>
      </p:sp>
    </p:spTree>
    <p:extLst>
      <p:ext uri="{BB962C8B-B14F-4D97-AF65-F5344CB8AC3E}">
        <p14:creationId xmlns:p14="http://schemas.microsoft.com/office/powerpoint/2010/main" val="72438828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a:extLst>
              <a:ext uri="{FF2B5EF4-FFF2-40B4-BE49-F238E27FC236}">
                <a16:creationId xmlns:a16="http://schemas.microsoft.com/office/drawing/2014/main" xmlns="" id="{314D45ED-4D93-4744-9410-E894368576A1}"/>
              </a:ext>
            </a:extLst>
          </p:cNvPr>
          <p:cNvGraphicFramePr>
            <a:graphicFrameLocks noGrp="1"/>
          </p:cNvGraphicFramePr>
          <p:nvPr>
            <p:ph idx="1"/>
            <p:extLst>
              <p:ext uri="{D42A27DB-BD31-4B8C-83A1-F6EECF244321}">
                <p14:modId xmlns:p14="http://schemas.microsoft.com/office/powerpoint/2010/main" val="2580945779"/>
              </p:ext>
            </p:extLst>
          </p:nvPr>
        </p:nvGraphicFramePr>
        <p:xfrm>
          <a:off x="5410200" y="2391508"/>
          <a:ext cx="3352800" cy="3247291"/>
        </p:xfrm>
        <a:graphic>
          <a:graphicData uri="http://schemas.openxmlformats.org/drawingml/2006/table">
            <a:tbl>
              <a:tblPr>
                <a:tableStyleId>{5C22544A-7EE6-4342-B048-85BDC9FD1C3A}</a:tableStyleId>
              </a:tblPr>
              <a:tblGrid>
                <a:gridCol w="77788">
                  <a:extLst>
                    <a:ext uri="{9D8B030D-6E8A-4147-A177-3AD203B41FA5}">
                      <a16:colId xmlns:a16="http://schemas.microsoft.com/office/drawing/2014/main" xmlns="" val="626406688"/>
                    </a:ext>
                  </a:extLst>
                </a:gridCol>
                <a:gridCol w="3275012">
                  <a:extLst>
                    <a:ext uri="{9D8B030D-6E8A-4147-A177-3AD203B41FA5}">
                      <a16:colId xmlns:a16="http://schemas.microsoft.com/office/drawing/2014/main" xmlns="" val="4266440192"/>
                    </a:ext>
                  </a:extLst>
                </a:gridCol>
              </a:tblGrid>
              <a:tr h="3247291">
                <a:tc>
                  <a:txBody>
                    <a:bodyPr/>
                    <a:lstStyle/>
                    <a:p>
                      <a:pPr>
                        <a:spcAft>
                          <a:spcPts val="0"/>
                        </a:spcAft>
                      </a:pPr>
                      <a:endParaRPr lang="en-US" sz="1200" kern="150" dirty="0">
                        <a:effectLst/>
                        <a:latin typeface="Liberation Serif"/>
                        <a:ea typeface="Droid Sans Fallback"/>
                        <a:cs typeface="Lohit Tamil"/>
                      </a:endParaRPr>
                    </a:p>
                  </a:txBody>
                  <a:tcPr marL="26194" marR="26194" marT="34925" marB="34925"/>
                </a:tc>
                <a:tc>
                  <a:txBody>
                    <a:bodyPr/>
                    <a:lstStyle/>
                    <a:p>
                      <a:pPr algn="just">
                        <a:spcAft>
                          <a:spcPts val="0"/>
                        </a:spcAft>
                      </a:pPr>
                      <a:r>
                        <a:rPr lang="en-US" sz="2400" b="1" kern="150" dirty="0">
                          <a:effectLst/>
                        </a:rPr>
                        <a:t>GOES (onset – peak – end) </a:t>
                      </a:r>
                      <a:r>
                        <a:rPr lang="en-US" sz="2400" b="1" kern="150" dirty="0" smtClean="0">
                          <a:effectLst/>
                        </a:rPr>
                        <a:t>:</a:t>
                      </a:r>
                    </a:p>
                    <a:p>
                      <a:pPr algn="just">
                        <a:spcAft>
                          <a:spcPts val="0"/>
                        </a:spcAft>
                      </a:pPr>
                      <a:r>
                        <a:rPr lang="en-US" sz="2400" b="1" kern="150" dirty="0" smtClean="0">
                          <a:effectLst/>
                        </a:rPr>
                        <a:t>0223</a:t>
                      </a:r>
                      <a:r>
                        <a:rPr lang="en-US" sz="2400" b="1" kern="150" dirty="0">
                          <a:effectLst/>
                        </a:rPr>
                        <a:t>; 0243; 0323 UT</a:t>
                      </a:r>
                      <a:endParaRPr lang="en-IN" sz="2400" b="1" kern="150" dirty="0">
                        <a:effectLst/>
                      </a:endParaRPr>
                    </a:p>
                    <a:p>
                      <a:pPr algn="just">
                        <a:spcAft>
                          <a:spcPts val="0"/>
                        </a:spcAft>
                      </a:pPr>
                      <a:r>
                        <a:rPr lang="en-US" sz="2400" b="1" kern="150" dirty="0">
                          <a:effectLst/>
                        </a:rPr>
                        <a:t> </a:t>
                      </a:r>
                      <a:endParaRPr lang="en-IN" sz="2400" b="1" kern="150" dirty="0">
                        <a:effectLst/>
                      </a:endParaRPr>
                    </a:p>
                    <a:p>
                      <a:pPr algn="just">
                        <a:spcAft>
                          <a:spcPts val="0"/>
                        </a:spcAft>
                      </a:pPr>
                      <a:r>
                        <a:rPr lang="en-US" sz="2400" b="1" kern="150" dirty="0">
                          <a:effectLst/>
                        </a:rPr>
                        <a:t>X-ray flare location &amp; Class :  </a:t>
                      </a:r>
                      <a:endParaRPr lang="en-US" sz="2400" b="1" kern="150" dirty="0" smtClean="0">
                        <a:effectLst/>
                      </a:endParaRPr>
                    </a:p>
                    <a:p>
                      <a:pPr algn="just">
                        <a:spcAft>
                          <a:spcPts val="0"/>
                        </a:spcAft>
                      </a:pPr>
                      <a:r>
                        <a:rPr lang="en-US" sz="2400" b="1" kern="150" dirty="0" smtClean="0">
                          <a:effectLst/>
                        </a:rPr>
                        <a:t>N19W51 </a:t>
                      </a:r>
                      <a:r>
                        <a:rPr lang="en-US" sz="2400" b="1" kern="150" dirty="0">
                          <a:effectLst/>
                        </a:rPr>
                        <a:t>&amp; B8.1</a:t>
                      </a:r>
                      <a:endParaRPr lang="en-IN" sz="2400" b="1" kern="150" dirty="0">
                        <a:effectLst/>
                        <a:latin typeface="Liberation Serif"/>
                        <a:ea typeface="Droid Sans Fallback"/>
                        <a:cs typeface="Lohit Tamil"/>
                      </a:endParaRPr>
                    </a:p>
                  </a:txBody>
                  <a:tcPr marL="26194" marR="26194" marT="34925" marB="34925"/>
                </a:tc>
                <a:extLst>
                  <a:ext uri="{0D108BD9-81ED-4DB2-BD59-A6C34878D82A}">
                    <a16:rowId xmlns:a16="http://schemas.microsoft.com/office/drawing/2014/main" xmlns="" val="755684883"/>
                  </a:ext>
                </a:extLst>
              </a:tr>
            </a:tbl>
          </a:graphicData>
        </a:graphic>
      </p:graphicFrame>
      <p:pic>
        <p:nvPicPr>
          <p:cNvPr id="2049" name="Image1">
            <a:extLst>
              <a:ext uri="{FF2B5EF4-FFF2-40B4-BE49-F238E27FC236}">
                <a16:creationId xmlns:a16="http://schemas.microsoft.com/office/drawing/2014/main" xmlns="" id="{C8EB8C48-58B8-465F-AA2C-AF74D9AAA5D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8427" y="1447800"/>
            <a:ext cx="4826332" cy="4806238"/>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1066800" y="914400"/>
            <a:ext cx="7086600" cy="461665"/>
          </a:xfrm>
          <a:prstGeom prst="rect">
            <a:avLst/>
          </a:prstGeom>
          <a:noFill/>
        </p:spPr>
        <p:txBody>
          <a:bodyPr wrap="square" rtlCol="0">
            <a:spAutoFit/>
          </a:bodyPr>
          <a:lstStyle/>
          <a:p>
            <a:r>
              <a:rPr lang="en-US" sz="2400" dirty="0" smtClean="0"/>
              <a:t>X-Ray data</a:t>
            </a:r>
            <a:endParaRPr lang="en-US" sz="2400" dirty="0"/>
          </a:p>
        </p:txBody>
      </p:sp>
      <p:sp>
        <p:nvSpPr>
          <p:cNvPr id="8" name="TextBox 7"/>
          <p:cNvSpPr txBox="1"/>
          <p:nvPr/>
        </p:nvSpPr>
        <p:spPr>
          <a:xfrm>
            <a:off x="1066800" y="304800"/>
            <a:ext cx="7086600" cy="584775"/>
          </a:xfrm>
          <a:prstGeom prst="rect">
            <a:avLst/>
          </a:prstGeom>
          <a:noFill/>
        </p:spPr>
        <p:txBody>
          <a:bodyPr wrap="square" rtlCol="0">
            <a:spAutoFit/>
          </a:bodyPr>
          <a:lstStyle/>
          <a:p>
            <a:r>
              <a:rPr lang="en-US" sz="3200" b="1" dirty="0" smtClean="0">
                <a:solidFill>
                  <a:srgbClr val="FF0000"/>
                </a:solidFill>
              </a:rPr>
              <a:t>Event information</a:t>
            </a:r>
            <a:endParaRPr lang="en-US" sz="3200" b="1" dirty="0">
              <a:solidFill>
                <a:srgbClr val="FF0000"/>
              </a:solidFill>
            </a:endParaRPr>
          </a:p>
        </p:txBody>
      </p:sp>
    </p:spTree>
    <p:extLst>
      <p:ext uri="{BB962C8B-B14F-4D97-AF65-F5344CB8AC3E}">
        <p14:creationId xmlns:p14="http://schemas.microsoft.com/office/powerpoint/2010/main" val="24762628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394E1DCF-6358-497A-8C54-A9EB34ABBFC6}"/>
              </a:ext>
            </a:extLst>
          </p:cNvPr>
          <p:cNvSpPr>
            <a:spLocks noGrp="1"/>
          </p:cNvSpPr>
          <p:nvPr>
            <p:ph idx="1"/>
          </p:nvPr>
        </p:nvSpPr>
        <p:spPr>
          <a:xfrm>
            <a:off x="628650" y="449705"/>
            <a:ext cx="7886700" cy="5727258"/>
          </a:xfrm>
        </p:spPr>
        <p:txBody>
          <a:bodyPr>
            <a:normAutofit fontScale="92500" lnSpcReduction="10000"/>
          </a:bodyPr>
          <a:lstStyle/>
          <a:p>
            <a:pPr marL="0" indent="0">
              <a:buNone/>
            </a:pPr>
            <a:r>
              <a:rPr lang="en-US" dirty="0"/>
              <a:t>10. How does the CME height at type II onset compare with the shock formation height from the empirical relation?</a:t>
            </a:r>
          </a:p>
          <a:p>
            <a:pPr marL="0" indent="0">
              <a:buNone/>
            </a:pPr>
            <a:endParaRPr lang="en-US" dirty="0"/>
          </a:p>
          <a:p>
            <a:pPr marL="0" indent="0">
              <a:buNone/>
            </a:pPr>
            <a:r>
              <a:rPr lang="en-US" dirty="0"/>
              <a:t> 11. What is the ending frequency?</a:t>
            </a:r>
          </a:p>
          <a:p>
            <a:pPr marL="0" indent="0">
              <a:buNone/>
            </a:pPr>
            <a:endParaRPr lang="en-US" dirty="0"/>
          </a:p>
          <a:p>
            <a:pPr marL="0" indent="0">
              <a:buNone/>
            </a:pPr>
            <a:r>
              <a:rPr lang="en-US" dirty="0"/>
              <a:t>12. Does the type II continue into the DH domain?</a:t>
            </a:r>
          </a:p>
          <a:p>
            <a:pPr marL="0" indent="0">
              <a:buNone/>
            </a:pPr>
            <a:endParaRPr lang="en-US" dirty="0"/>
          </a:p>
          <a:p>
            <a:pPr marL="0" indent="0">
              <a:buNone/>
            </a:pPr>
            <a:r>
              <a:rPr lang="en-US" dirty="0"/>
              <a:t>13. Does a new component start in  the DH domain that has no harmonic relation to the metric type II?</a:t>
            </a:r>
          </a:p>
          <a:p>
            <a:pPr marL="0" indent="0">
              <a:buNone/>
            </a:pPr>
            <a:endParaRPr lang="en-IN" dirty="0"/>
          </a:p>
        </p:txBody>
      </p:sp>
    </p:spTree>
    <p:extLst>
      <p:ext uri="{BB962C8B-B14F-4D97-AF65-F5344CB8AC3E}">
        <p14:creationId xmlns:p14="http://schemas.microsoft.com/office/powerpoint/2010/main" val="169513058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IP Type II   -We don’t have</a:t>
            </a:r>
          </a:p>
        </p:txBody>
      </p:sp>
      <p:sp>
        <p:nvSpPr>
          <p:cNvPr id="3" name="Content Placeholder 2"/>
          <p:cNvSpPr>
            <a:spLocks noGrp="1"/>
          </p:cNvSpPr>
          <p:nvPr>
            <p:ph idx="1"/>
          </p:nvPr>
        </p:nvSpPr>
        <p:spPr/>
        <p:txBody>
          <a:bodyPr/>
          <a:lstStyle/>
          <a:p>
            <a:r>
              <a:rPr lang="en-US" dirty="0"/>
              <a:t>How does the drift rate vs. frequency plot compare to the empirical relation:</a:t>
            </a:r>
          </a:p>
          <a:p>
            <a:r>
              <a:rPr lang="en-US" dirty="0" err="1"/>
              <a:t>df</a:t>
            </a:r>
            <a:r>
              <a:rPr lang="en-US" dirty="0"/>
              <a:t>/</a:t>
            </a:r>
            <a:r>
              <a:rPr lang="en-US" dirty="0" err="1"/>
              <a:t>dt</a:t>
            </a:r>
            <a:r>
              <a:rPr lang="en-US" dirty="0"/>
              <a:t> = 4e-4f</a:t>
            </a:r>
            <a:r>
              <a:rPr lang="en-US" baseline="30000" dirty="0"/>
              <a:t>1.27    </a:t>
            </a:r>
            <a:r>
              <a:rPr lang="en-US" dirty="0"/>
              <a:t>Gopalswamy et al. 2009</a:t>
            </a:r>
          </a:p>
          <a:p>
            <a:r>
              <a:rPr lang="en-US" dirty="0"/>
              <a:t>In the DH domain, how does the type II drift rate compare with the empirical relation ~f</a:t>
            </a:r>
            <a:r>
              <a:rPr lang="en-US" baseline="30000" dirty="0"/>
              <a:t>1.5</a:t>
            </a:r>
          </a:p>
          <a:p>
            <a:r>
              <a:rPr lang="en-US" dirty="0"/>
              <a:t>Does the type II extend to the km domain? If so how does the drift rate compare with the empirical relation ~f</a:t>
            </a:r>
            <a:r>
              <a:rPr lang="en-US" baseline="30000" dirty="0"/>
              <a:t>2.7</a:t>
            </a:r>
            <a:r>
              <a:rPr lang="en-US" dirty="0"/>
              <a:t> ?</a:t>
            </a:r>
          </a:p>
          <a:p>
            <a:endParaRPr lang="en-US" dirty="0"/>
          </a:p>
          <a:p>
            <a:pPr marL="0" indent="0">
              <a:buNone/>
            </a:pPr>
            <a:endParaRPr lang="en-US" dirty="0"/>
          </a:p>
        </p:txBody>
      </p:sp>
    </p:spTree>
    <p:extLst>
      <p:ext uri="{BB962C8B-B14F-4D97-AF65-F5344CB8AC3E}">
        <p14:creationId xmlns:p14="http://schemas.microsoft.com/office/powerpoint/2010/main" val="697451625"/>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Shock Signature, SEP</a:t>
            </a:r>
          </a:p>
        </p:txBody>
      </p:sp>
      <p:sp>
        <p:nvSpPr>
          <p:cNvPr id="3" name="Content Placeholder 2"/>
          <p:cNvSpPr>
            <a:spLocks noGrp="1"/>
          </p:cNvSpPr>
          <p:nvPr>
            <p:ph idx="1"/>
          </p:nvPr>
        </p:nvSpPr>
        <p:spPr/>
        <p:txBody>
          <a:bodyPr/>
          <a:lstStyle/>
          <a:p>
            <a:r>
              <a:rPr lang="en-US" dirty="0"/>
              <a:t>Does the CME have a shock signature in white light or EUV?</a:t>
            </a:r>
          </a:p>
          <a:p>
            <a:r>
              <a:rPr lang="en-US" dirty="0"/>
              <a:t>If yes, can you measure the standoff distance and estimate the ambient magnetic field?</a:t>
            </a:r>
          </a:p>
          <a:p>
            <a:r>
              <a:rPr lang="en-US" dirty="0"/>
              <a:t>Is there an SEP association?</a:t>
            </a:r>
          </a:p>
          <a:p>
            <a:r>
              <a:rPr lang="en-US" dirty="0"/>
              <a:t>What is the CME height at SEP onset</a:t>
            </a:r>
            <a:r>
              <a:rPr lang="en-US" dirty="0" smtClean="0"/>
              <a:t>?</a:t>
            </a:r>
          </a:p>
          <a:p>
            <a:endParaRPr lang="en-US" dirty="0"/>
          </a:p>
          <a:p>
            <a:r>
              <a:rPr lang="en-US" dirty="0" smtClean="0">
                <a:solidFill>
                  <a:srgbClr val="FF0000"/>
                </a:solidFill>
              </a:rPr>
              <a:t>XFIG SOFTWARE FOR WORKING IMAGES</a:t>
            </a:r>
            <a:endParaRPr lang="en-US" dirty="0">
              <a:solidFill>
                <a:srgbClr val="FF0000"/>
              </a:solidFill>
            </a:endParaRPr>
          </a:p>
          <a:p>
            <a:endParaRPr lang="en-US" dirty="0"/>
          </a:p>
          <a:p>
            <a:endParaRPr lang="en-US" dirty="0"/>
          </a:p>
        </p:txBody>
      </p:sp>
    </p:spTree>
    <p:extLst>
      <p:ext uri="{BB962C8B-B14F-4D97-AF65-F5344CB8AC3E}">
        <p14:creationId xmlns:p14="http://schemas.microsoft.com/office/powerpoint/2010/main" val="320286739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CEAB1F57-7DE0-462A-BFAC-B4F12972166B}"/>
              </a:ext>
            </a:extLst>
          </p:cNvPr>
          <p:cNvSpPr>
            <a:spLocks noGrp="1"/>
          </p:cNvSpPr>
          <p:nvPr>
            <p:ph type="title"/>
          </p:nvPr>
        </p:nvSpPr>
        <p:spPr/>
        <p:txBody>
          <a:bodyPr>
            <a:normAutofit fontScale="90000"/>
          </a:bodyPr>
          <a:lstStyle/>
          <a:p>
            <a:r>
              <a:rPr lang="en-IN" dirty="0"/>
              <a:t/>
            </a:r>
            <a:br>
              <a:rPr lang="en-IN" dirty="0"/>
            </a:br>
            <a:endParaRPr lang="en-IN" dirty="0"/>
          </a:p>
        </p:txBody>
      </p:sp>
      <p:graphicFrame>
        <p:nvGraphicFramePr>
          <p:cNvPr id="6" name="Table 5">
            <a:extLst>
              <a:ext uri="{FF2B5EF4-FFF2-40B4-BE49-F238E27FC236}">
                <a16:creationId xmlns:a16="http://schemas.microsoft.com/office/drawing/2014/main" xmlns="" id="{98E628C6-617F-4B6A-A64D-70E28B9C2013}"/>
              </a:ext>
            </a:extLst>
          </p:cNvPr>
          <p:cNvGraphicFramePr>
            <a:graphicFrameLocks noGrp="1"/>
          </p:cNvGraphicFramePr>
          <p:nvPr>
            <p:extLst>
              <p:ext uri="{D42A27DB-BD31-4B8C-83A1-F6EECF244321}">
                <p14:modId xmlns:p14="http://schemas.microsoft.com/office/powerpoint/2010/main" val="948802306"/>
              </p:ext>
            </p:extLst>
          </p:nvPr>
        </p:nvGraphicFramePr>
        <p:xfrm>
          <a:off x="457200" y="1295400"/>
          <a:ext cx="8153400" cy="5281930"/>
        </p:xfrm>
        <a:graphic>
          <a:graphicData uri="http://schemas.openxmlformats.org/drawingml/2006/table">
            <a:tbl>
              <a:tblPr>
                <a:tableStyleId>{5C22544A-7EE6-4342-B048-85BDC9FD1C3A}</a:tableStyleId>
              </a:tblPr>
              <a:tblGrid>
                <a:gridCol w="4550791">
                  <a:extLst>
                    <a:ext uri="{9D8B030D-6E8A-4147-A177-3AD203B41FA5}">
                      <a16:colId xmlns:a16="http://schemas.microsoft.com/office/drawing/2014/main" xmlns="" val="3618767139"/>
                    </a:ext>
                  </a:extLst>
                </a:gridCol>
                <a:gridCol w="3602609">
                  <a:extLst>
                    <a:ext uri="{9D8B030D-6E8A-4147-A177-3AD203B41FA5}">
                      <a16:colId xmlns:a16="http://schemas.microsoft.com/office/drawing/2014/main" xmlns="" val="1617882695"/>
                    </a:ext>
                  </a:extLst>
                </a:gridCol>
              </a:tblGrid>
              <a:tr h="4970488">
                <a:tc>
                  <a:txBody>
                    <a:bodyPr/>
                    <a:lstStyle/>
                    <a:p>
                      <a:pPr>
                        <a:spcAft>
                          <a:spcPts val="0"/>
                        </a:spcAft>
                      </a:pPr>
                      <a:endParaRPr lang="en-US" sz="1200" kern="150" dirty="0">
                        <a:effectLst/>
                        <a:latin typeface="Liberation Serif"/>
                        <a:ea typeface="Droid Sans Fallback"/>
                        <a:cs typeface="Lohit Tamil"/>
                      </a:endParaRPr>
                    </a:p>
                  </a:txBody>
                  <a:tcPr marL="26194" marR="26194" marT="34925" marB="34925"/>
                </a:tc>
                <a:tc>
                  <a:txBody>
                    <a:bodyPr/>
                    <a:lstStyle/>
                    <a:p>
                      <a:pPr algn="just">
                        <a:spcAft>
                          <a:spcPts val="0"/>
                        </a:spcAft>
                      </a:pPr>
                      <a:r>
                        <a:rPr lang="en-US" sz="1800" b="1" kern="150" dirty="0">
                          <a:effectLst/>
                        </a:rPr>
                        <a:t>CULGOORA :</a:t>
                      </a:r>
                      <a:endParaRPr lang="en-IN" sz="1800" b="1" kern="150" dirty="0">
                        <a:effectLst/>
                      </a:endParaRPr>
                    </a:p>
                    <a:p>
                      <a:pPr algn="just">
                        <a:spcAft>
                          <a:spcPts val="0"/>
                        </a:spcAft>
                      </a:pPr>
                      <a:r>
                        <a:rPr lang="en-US" sz="1800" b="1" kern="150" dirty="0">
                          <a:effectLst/>
                        </a:rPr>
                        <a:t>Fundamental →</a:t>
                      </a:r>
                      <a:endParaRPr lang="en-IN" sz="1800" b="1" kern="150" dirty="0">
                        <a:effectLst/>
                      </a:endParaRPr>
                    </a:p>
                    <a:p>
                      <a:pPr algn="just">
                        <a:spcAft>
                          <a:spcPts val="0"/>
                        </a:spcAft>
                      </a:pPr>
                      <a:r>
                        <a:rPr lang="en-US" sz="1800" b="1" kern="150" dirty="0">
                          <a:effectLst/>
                        </a:rPr>
                        <a:t>Start frequency = 44 MHz 02:29UT</a:t>
                      </a:r>
                      <a:endParaRPr lang="en-IN" sz="1800" b="1" kern="150" dirty="0">
                        <a:effectLst/>
                      </a:endParaRPr>
                    </a:p>
                    <a:p>
                      <a:pPr algn="just">
                        <a:spcAft>
                          <a:spcPts val="0"/>
                        </a:spcAft>
                      </a:pPr>
                      <a:r>
                        <a:rPr lang="en-US" sz="1800" b="1" kern="150" dirty="0">
                          <a:effectLst/>
                        </a:rPr>
                        <a:t>Stop frequency = 21 MHz</a:t>
                      </a:r>
                      <a:endParaRPr lang="en-IN" sz="1800" b="1" kern="150" dirty="0">
                        <a:effectLst/>
                      </a:endParaRPr>
                    </a:p>
                    <a:p>
                      <a:pPr algn="just">
                        <a:spcAft>
                          <a:spcPts val="0"/>
                        </a:spcAft>
                      </a:pPr>
                      <a:r>
                        <a:rPr lang="en-US" sz="1800" b="1" kern="150" dirty="0">
                          <a:effectLst/>
                        </a:rPr>
                        <a:t>(may be further below)</a:t>
                      </a:r>
                      <a:endParaRPr lang="en-IN" sz="1800" b="1" kern="150" dirty="0">
                        <a:effectLst/>
                      </a:endParaRPr>
                    </a:p>
                    <a:p>
                      <a:pPr algn="just">
                        <a:spcAft>
                          <a:spcPts val="0"/>
                        </a:spcAft>
                      </a:pPr>
                      <a:r>
                        <a:rPr lang="en-US" sz="1800" b="1" kern="150" dirty="0">
                          <a:effectLst/>
                        </a:rPr>
                        <a:t> </a:t>
                      </a:r>
                      <a:endParaRPr lang="en-IN" sz="1800" b="1" kern="150" dirty="0">
                        <a:effectLst/>
                      </a:endParaRPr>
                    </a:p>
                    <a:p>
                      <a:pPr algn="just">
                        <a:spcAft>
                          <a:spcPts val="0"/>
                        </a:spcAft>
                      </a:pPr>
                      <a:r>
                        <a:rPr lang="en-US" sz="1800" b="1" kern="150" dirty="0">
                          <a:effectLst/>
                        </a:rPr>
                        <a:t>Harmonic →  </a:t>
                      </a:r>
                      <a:endParaRPr lang="en-IN" sz="1800" b="1" kern="150" dirty="0">
                        <a:effectLst/>
                      </a:endParaRPr>
                    </a:p>
                    <a:p>
                      <a:pPr algn="just">
                        <a:spcAft>
                          <a:spcPts val="0"/>
                        </a:spcAft>
                      </a:pPr>
                      <a:r>
                        <a:rPr lang="en-US" sz="1800" b="1" kern="150" dirty="0">
                          <a:effectLst/>
                        </a:rPr>
                        <a:t>Start frequency = 88 MHz 02:29 UT</a:t>
                      </a:r>
                      <a:endParaRPr lang="en-IN" sz="1800" b="1" kern="150" dirty="0">
                        <a:effectLst/>
                      </a:endParaRPr>
                    </a:p>
                    <a:p>
                      <a:pPr algn="just">
                        <a:spcAft>
                          <a:spcPts val="0"/>
                        </a:spcAft>
                      </a:pPr>
                      <a:r>
                        <a:rPr lang="en-US" sz="1800" b="1" kern="150" dirty="0">
                          <a:effectLst/>
                        </a:rPr>
                        <a:t>Stop frequency = 19 MHz</a:t>
                      </a:r>
                      <a:endParaRPr lang="en-IN" sz="1800" b="1" kern="150" dirty="0">
                        <a:effectLst/>
                      </a:endParaRPr>
                    </a:p>
                    <a:p>
                      <a:pPr algn="just">
                        <a:spcAft>
                          <a:spcPts val="0"/>
                        </a:spcAft>
                      </a:pPr>
                      <a:r>
                        <a:rPr lang="en-US" sz="1800" b="1" kern="150" dirty="0">
                          <a:effectLst/>
                        </a:rPr>
                        <a:t>(submerged in bg. noise)</a:t>
                      </a:r>
                      <a:endParaRPr lang="en-IN" sz="1800" b="1" kern="150" dirty="0">
                        <a:effectLst/>
                      </a:endParaRPr>
                    </a:p>
                    <a:p>
                      <a:pPr algn="just">
                        <a:spcAft>
                          <a:spcPts val="0"/>
                        </a:spcAft>
                      </a:pPr>
                      <a:r>
                        <a:rPr lang="en-US" sz="1800" b="1" kern="150" dirty="0">
                          <a:effectLst/>
                        </a:rPr>
                        <a:t> </a:t>
                      </a:r>
                      <a:endParaRPr lang="en-IN" sz="1800" b="1" kern="150" dirty="0">
                        <a:effectLst/>
                      </a:endParaRPr>
                    </a:p>
                    <a:p>
                      <a:pPr algn="just">
                        <a:spcAft>
                          <a:spcPts val="0"/>
                        </a:spcAft>
                      </a:pPr>
                      <a:r>
                        <a:rPr lang="en-US" sz="1800" b="1" kern="150" dirty="0">
                          <a:effectLst/>
                        </a:rPr>
                        <a:t>No split in the band was noticed</a:t>
                      </a:r>
                      <a:endParaRPr lang="en-IN" sz="1800" b="1" kern="150" dirty="0">
                        <a:effectLst/>
                      </a:endParaRPr>
                    </a:p>
                    <a:p>
                      <a:pPr algn="just">
                        <a:spcAft>
                          <a:spcPts val="0"/>
                        </a:spcAft>
                      </a:pPr>
                      <a:r>
                        <a:rPr lang="en-US" sz="1800" b="1" kern="150" dirty="0">
                          <a:effectLst/>
                        </a:rPr>
                        <a:t> </a:t>
                      </a:r>
                      <a:endParaRPr lang="en-IN" sz="1800" b="1" kern="150" dirty="0">
                        <a:effectLst/>
                      </a:endParaRPr>
                    </a:p>
                    <a:p>
                      <a:pPr algn="just">
                        <a:spcAft>
                          <a:spcPts val="0"/>
                        </a:spcAft>
                      </a:pPr>
                      <a:r>
                        <a:rPr lang="en-US" sz="1800" b="1" kern="150" dirty="0">
                          <a:effectLst/>
                        </a:rPr>
                        <a:t>Type – II : Note : Unable to locate type-II in ALASKA, MRT, GAURI Spectra.</a:t>
                      </a:r>
                      <a:endParaRPr lang="en-IN" sz="1800" b="1" kern="150" dirty="0">
                        <a:effectLst/>
                      </a:endParaRPr>
                    </a:p>
                    <a:p>
                      <a:pPr algn="just">
                        <a:spcAft>
                          <a:spcPts val="0"/>
                        </a:spcAft>
                      </a:pPr>
                      <a:r>
                        <a:rPr lang="en-US" sz="1800" b="1" kern="150" dirty="0">
                          <a:effectLst/>
                        </a:rPr>
                        <a:t> </a:t>
                      </a:r>
                      <a:endParaRPr lang="en-IN" sz="1800" b="1" kern="150" dirty="0">
                        <a:effectLst/>
                      </a:endParaRPr>
                    </a:p>
                    <a:p>
                      <a:pPr algn="just">
                        <a:spcAft>
                          <a:spcPts val="0"/>
                        </a:spcAft>
                      </a:pPr>
                      <a:r>
                        <a:rPr lang="en-US" sz="1800" b="1" kern="150" dirty="0">
                          <a:effectLst/>
                        </a:rPr>
                        <a:t>Type – III : Not visible in the spectral window</a:t>
                      </a:r>
                      <a:endParaRPr lang="en-IN" sz="1800" b="1" kern="150" dirty="0">
                        <a:effectLst/>
                        <a:latin typeface="Liberation Serif"/>
                        <a:ea typeface="Droid Sans Fallback"/>
                        <a:cs typeface="Lohit Tamil"/>
                      </a:endParaRPr>
                    </a:p>
                  </a:txBody>
                  <a:tcPr marL="26194" marR="26194" marT="34925" marB="34925"/>
                </a:tc>
                <a:extLst>
                  <a:ext uri="{0D108BD9-81ED-4DB2-BD59-A6C34878D82A}">
                    <a16:rowId xmlns:a16="http://schemas.microsoft.com/office/drawing/2014/main" xmlns="" val="408181658"/>
                  </a:ext>
                </a:extLst>
              </a:tr>
            </a:tbl>
          </a:graphicData>
        </a:graphic>
      </p:graphicFrame>
      <p:pic>
        <p:nvPicPr>
          <p:cNvPr id="3073" name="Image2">
            <a:extLst>
              <a:ext uri="{FF2B5EF4-FFF2-40B4-BE49-F238E27FC236}">
                <a16:creationId xmlns:a16="http://schemas.microsoft.com/office/drawing/2014/main" xmlns="" id="{2062106B-AD26-498B-9F4D-D82E8655D06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000" y="1726846"/>
            <a:ext cx="3649668" cy="3911954"/>
          </a:xfrm>
          <a:prstGeom prst="rect">
            <a:avLst/>
          </a:prstGeom>
          <a:noFill/>
          <a:extLst>
            <a:ext uri="{909E8E84-426E-40DD-AFC4-6F175D3DCCD1}">
              <a14:hiddenFill xmlns:a14="http://schemas.microsoft.com/office/drawing/2010/main">
                <a:solidFill>
                  <a:srgbClr val="FFFFFF"/>
                </a:solidFill>
              </a14:hiddenFill>
            </a:ext>
          </a:extLst>
        </p:spPr>
      </p:pic>
      <p:cxnSp>
        <p:nvCxnSpPr>
          <p:cNvPr id="8" name="Shape2">
            <a:extLst>
              <a:ext uri="{FF2B5EF4-FFF2-40B4-BE49-F238E27FC236}">
                <a16:creationId xmlns:a16="http://schemas.microsoft.com/office/drawing/2014/main" xmlns="" id="{8A731B61-591E-440E-B920-06818DC3CE51}"/>
              </a:ext>
            </a:extLst>
          </p:cNvPr>
          <p:cNvCxnSpPr/>
          <p:nvPr/>
        </p:nvCxnSpPr>
        <p:spPr>
          <a:xfrm>
            <a:off x="2280542" y="9732524"/>
            <a:ext cx="659606" cy="625475"/>
          </a:xfrm>
          <a:prstGeom prst="line">
            <a:avLst/>
          </a:prstGeom>
          <a:noFill/>
          <a:ln w="36758">
            <a:solidFill>
              <a:srgbClr val="ED1C24"/>
            </a:solidFill>
            <a:custDash>
              <a:ds d="197000" sp="197000"/>
            </a:custDash>
          </a:ln>
        </p:spPr>
      </p:cxnSp>
      <p:cxnSp>
        <p:nvCxnSpPr>
          <p:cNvPr id="9" name="Shape2">
            <a:extLst>
              <a:ext uri="{FF2B5EF4-FFF2-40B4-BE49-F238E27FC236}">
                <a16:creationId xmlns:a16="http://schemas.microsoft.com/office/drawing/2014/main" xmlns="" id="{A022FF51-F4DD-4A89-8DFD-F582B76A60E7}"/>
              </a:ext>
            </a:extLst>
          </p:cNvPr>
          <p:cNvCxnSpPr/>
          <p:nvPr/>
        </p:nvCxnSpPr>
        <p:spPr>
          <a:xfrm>
            <a:off x="2312689" y="9213410"/>
            <a:ext cx="801290" cy="781050"/>
          </a:xfrm>
          <a:prstGeom prst="line">
            <a:avLst/>
          </a:prstGeom>
          <a:noFill/>
          <a:ln w="36758">
            <a:solidFill>
              <a:srgbClr val="E3D200"/>
            </a:solidFill>
            <a:custDash>
              <a:ds d="197000" sp="197000"/>
            </a:custDash>
          </a:ln>
        </p:spPr>
      </p:cxnSp>
      <p:sp>
        <p:nvSpPr>
          <p:cNvPr id="7" name="TextBox 6"/>
          <p:cNvSpPr txBox="1"/>
          <p:nvPr/>
        </p:nvSpPr>
        <p:spPr>
          <a:xfrm>
            <a:off x="914400" y="533400"/>
            <a:ext cx="7315200" cy="646331"/>
          </a:xfrm>
          <a:prstGeom prst="rect">
            <a:avLst/>
          </a:prstGeom>
          <a:noFill/>
        </p:spPr>
        <p:txBody>
          <a:bodyPr wrap="square" rtlCol="0">
            <a:spAutoFit/>
          </a:bodyPr>
          <a:lstStyle/>
          <a:p>
            <a:pPr algn="ctr"/>
            <a:r>
              <a:rPr lang="en-US" sz="3600" dirty="0" smtClean="0"/>
              <a:t>Radio Spectrum data</a:t>
            </a:r>
            <a:endParaRPr lang="en-US" sz="3600" dirty="0"/>
          </a:p>
        </p:txBody>
      </p:sp>
    </p:spTree>
    <p:extLst>
      <p:ext uri="{BB962C8B-B14F-4D97-AF65-F5344CB8AC3E}">
        <p14:creationId xmlns:p14="http://schemas.microsoft.com/office/powerpoint/2010/main" val="379923380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normAutofit/>
          </a:bodyPr>
          <a:lstStyle/>
          <a:p>
            <a:r>
              <a:rPr lang="en-US" sz="2800" b="1" dirty="0" smtClean="0">
                <a:solidFill>
                  <a:srgbClr val="FF0000"/>
                </a:solidFill>
              </a:rPr>
              <a:t> Estimation of the true speed of CME</a:t>
            </a:r>
            <a:endParaRPr lang="en-US" sz="2800" b="1" dirty="0">
              <a:solidFill>
                <a:srgbClr val="FF0000"/>
              </a:solidFill>
            </a:endParaRPr>
          </a:p>
        </p:txBody>
      </p:sp>
      <p:pic>
        <p:nvPicPr>
          <p:cNvPr id="1026" name="Picture 2" descr="F:\Images\LASCO_COR2_20110511_031211_lasc2rdf_aia193rdf.png"/>
          <p:cNvPicPr preferRelativeResize="0">
            <a:picLocks noGrp="1" noChangeArrowheads="1"/>
          </p:cNvPicPr>
          <p:nvPr>
            <p:ph idx="1"/>
          </p:nvPr>
        </p:nvPicPr>
        <p:blipFill>
          <a:blip r:embed="rId2"/>
          <a:srcRect/>
          <a:stretch>
            <a:fillRect/>
          </a:stretch>
        </p:blipFill>
        <p:spPr bwMode="auto">
          <a:xfrm>
            <a:off x="381000" y="1828800"/>
            <a:ext cx="4114800" cy="4114800"/>
          </a:xfrm>
          <a:prstGeom prst="rect">
            <a:avLst/>
          </a:prstGeom>
          <a:noFill/>
        </p:spPr>
      </p:pic>
      <p:sp>
        <p:nvSpPr>
          <p:cNvPr id="5" name="TextBox 4"/>
          <p:cNvSpPr txBox="1"/>
          <p:nvPr/>
        </p:nvSpPr>
        <p:spPr>
          <a:xfrm>
            <a:off x="457200" y="1295400"/>
            <a:ext cx="2209800" cy="461665"/>
          </a:xfrm>
          <a:prstGeom prst="rect">
            <a:avLst/>
          </a:prstGeom>
          <a:noFill/>
        </p:spPr>
        <p:txBody>
          <a:bodyPr wrap="square" rtlCol="0">
            <a:spAutoFit/>
          </a:bodyPr>
          <a:lstStyle/>
          <a:p>
            <a:r>
              <a:rPr lang="en-US" sz="2400" b="1" dirty="0" smtClean="0"/>
              <a:t>LASCO</a:t>
            </a:r>
            <a:endParaRPr lang="en-US" sz="2400" b="1" dirty="0"/>
          </a:p>
        </p:txBody>
      </p:sp>
      <p:pic>
        <p:nvPicPr>
          <p:cNvPr id="6" name="Picture 2" descr="F:\Images\SDO_20110511_022208_sdo_a193rdf.jpg"/>
          <p:cNvPicPr preferRelativeResize="0">
            <a:picLocks noChangeArrowheads="1"/>
          </p:cNvPicPr>
          <p:nvPr/>
        </p:nvPicPr>
        <p:blipFill>
          <a:blip r:embed="rId3"/>
          <a:srcRect/>
          <a:stretch>
            <a:fillRect/>
          </a:stretch>
        </p:blipFill>
        <p:spPr bwMode="auto">
          <a:xfrm>
            <a:off x="4572000" y="1828800"/>
            <a:ext cx="4114800" cy="4114800"/>
          </a:xfrm>
          <a:prstGeom prst="rect">
            <a:avLst/>
          </a:prstGeom>
          <a:noFill/>
        </p:spPr>
      </p:pic>
      <p:sp>
        <p:nvSpPr>
          <p:cNvPr id="7" name="TextBox 6"/>
          <p:cNvSpPr txBox="1"/>
          <p:nvPr/>
        </p:nvSpPr>
        <p:spPr>
          <a:xfrm>
            <a:off x="4648200" y="1367135"/>
            <a:ext cx="2209800" cy="461665"/>
          </a:xfrm>
          <a:prstGeom prst="rect">
            <a:avLst/>
          </a:prstGeom>
          <a:noFill/>
        </p:spPr>
        <p:txBody>
          <a:bodyPr wrap="square" rtlCol="0">
            <a:spAutoFit/>
          </a:bodyPr>
          <a:lstStyle/>
          <a:p>
            <a:r>
              <a:rPr lang="en-US" sz="2400" b="1" dirty="0" smtClean="0"/>
              <a:t>SDO</a:t>
            </a:r>
            <a:endParaRPr lang="en-US" sz="2400" b="1"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096962"/>
          </a:xfrm>
        </p:spPr>
        <p:txBody>
          <a:bodyPr>
            <a:normAutofit/>
          </a:bodyPr>
          <a:lstStyle/>
          <a:p>
            <a:pPr algn="l"/>
            <a:r>
              <a:rPr lang="en-US" sz="2800" dirty="0" smtClean="0"/>
              <a:t>STEREO-A EUV and STEREO-B EUV</a:t>
            </a:r>
            <a:endParaRPr lang="en-US" sz="2800" dirty="0"/>
          </a:p>
        </p:txBody>
      </p:sp>
      <p:pic>
        <p:nvPicPr>
          <p:cNvPr id="3074" name="Picture 2" descr="F:\Images\STERIO_A_EUV_COR1_20110511_024500_1B4c1A__20110511_024530_14euA__cor1a195rd.jpg"/>
          <p:cNvPicPr>
            <a:picLocks noGrp="1" noChangeAspect="1" noChangeArrowheads="1"/>
          </p:cNvPicPr>
          <p:nvPr>
            <p:ph idx="1"/>
          </p:nvPr>
        </p:nvPicPr>
        <p:blipFill>
          <a:blip r:embed="rId2"/>
          <a:srcRect/>
          <a:stretch>
            <a:fillRect/>
          </a:stretch>
        </p:blipFill>
        <p:spPr bwMode="auto">
          <a:xfrm>
            <a:off x="609601" y="1524001"/>
            <a:ext cx="3657599" cy="4114799"/>
          </a:xfrm>
          <a:prstGeom prst="rect">
            <a:avLst/>
          </a:prstGeom>
          <a:noFill/>
        </p:spPr>
      </p:pic>
      <p:pic>
        <p:nvPicPr>
          <p:cNvPr id="3076" name="Picture 4" descr="F:\Images\STERIO_B_EUV_COR1_20110511_025000_1B4c1B__20110511_025030_14euB__cor1b195rd.jpg"/>
          <p:cNvPicPr>
            <a:picLocks noChangeAspect="1" noChangeArrowheads="1"/>
          </p:cNvPicPr>
          <p:nvPr/>
        </p:nvPicPr>
        <p:blipFill>
          <a:blip r:embed="rId3"/>
          <a:srcRect/>
          <a:stretch>
            <a:fillRect/>
          </a:stretch>
        </p:blipFill>
        <p:spPr bwMode="auto">
          <a:xfrm>
            <a:off x="4572000" y="1600200"/>
            <a:ext cx="3962400" cy="4114800"/>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096962"/>
          </a:xfrm>
        </p:spPr>
        <p:txBody>
          <a:bodyPr>
            <a:normAutofit/>
          </a:bodyPr>
          <a:lstStyle/>
          <a:p>
            <a:pPr algn="l"/>
            <a:r>
              <a:rPr lang="en-US" sz="2800" dirty="0" smtClean="0"/>
              <a:t>STEREO A and STEREO B</a:t>
            </a:r>
            <a:endParaRPr lang="en-US" sz="2800" dirty="0"/>
          </a:p>
        </p:txBody>
      </p:sp>
      <p:pic>
        <p:nvPicPr>
          <p:cNvPr id="2050" name="Picture 2" descr="F:\Images\STEREO_A_COR2_20110511_032400_14c2A__cor2ard_i512.png"/>
          <p:cNvPicPr>
            <a:picLocks noGrp="1" noChangeAspect="1" noChangeArrowheads="1"/>
          </p:cNvPicPr>
          <p:nvPr>
            <p:ph idx="1"/>
          </p:nvPr>
        </p:nvPicPr>
        <p:blipFill>
          <a:blip r:embed="rId2"/>
          <a:srcRect/>
          <a:stretch>
            <a:fillRect/>
          </a:stretch>
        </p:blipFill>
        <p:spPr bwMode="auto">
          <a:xfrm>
            <a:off x="533400" y="1523999"/>
            <a:ext cx="3810000" cy="4343401"/>
          </a:xfrm>
          <a:prstGeom prst="rect">
            <a:avLst/>
          </a:prstGeom>
          <a:noFill/>
        </p:spPr>
      </p:pic>
      <p:pic>
        <p:nvPicPr>
          <p:cNvPr id="2051" name="Picture 3" descr="F:\Images\STEREO_B_COR2_20110511_035400_14c2B__cor2brd_i512.png"/>
          <p:cNvPicPr>
            <a:picLocks noChangeAspect="1" noChangeArrowheads="1"/>
          </p:cNvPicPr>
          <p:nvPr/>
        </p:nvPicPr>
        <p:blipFill>
          <a:blip r:embed="rId3"/>
          <a:srcRect/>
          <a:stretch>
            <a:fillRect/>
          </a:stretch>
        </p:blipFill>
        <p:spPr bwMode="auto">
          <a:xfrm>
            <a:off x="4495800" y="1524000"/>
            <a:ext cx="4267200" cy="4343400"/>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endParaRPr lang="en-US" dirty="0" smtClean="0"/>
          </a:p>
          <a:p>
            <a:pPr>
              <a:buNone/>
            </a:pPr>
            <a:endParaRPr lang="en-US" dirty="0"/>
          </a:p>
        </p:txBody>
      </p:sp>
      <p:pic>
        <p:nvPicPr>
          <p:cNvPr id="4" name="Picture 3"/>
          <p:cNvPicPr/>
          <p:nvPr/>
        </p:nvPicPr>
        <p:blipFill>
          <a:blip r:embed="rId2"/>
          <a:srcRect l="8854" r="56075"/>
          <a:stretch>
            <a:fillRect/>
          </a:stretch>
        </p:blipFill>
        <p:spPr bwMode="auto">
          <a:xfrm>
            <a:off x="731520" y="457200"/>
            <a:ext cx="3764280" cy="3124200"/>
          </a:xfrm>
          <a:prstGeom prst="rect">
            <a:avLst/>
          </a:prstGeom>
          <a:noFill/>
          <a:ln w="9525">
            <a:noFill/>
            <a:miter lim="800000"/>
            <a:headEnd/>
            <a:tailEnd/>
          </a:ln>
        </p:spPr>
      </p:pic>
      <p:pic>
        <p:nvPicPr>
          <p:cNvPr id="5" name="Picture 4"/>
          <p:cNvPicPr/>
          <p:nvPr/>
        </p:nvPicPr>
        <p:blipFill>
          <a:blip r:embed="rId3"/>
          <a:srcRect l="9592" r="53862"/>
          <a:stretch>
            <a:fillRect/>
          </a:stretch>
        </p:blipFill>
        <p:spPr bwMode="auto">
          <a:xfrm>
            <a:off x="4800600" y="457200"/>
            <a:ext cx="3657600" cy="2971800"/>
          </a:xfrm>
          <a:prstGeom prst="rect">
            <a:avLst/>
          </a:prstGeom>
          <a:noFill/>
          <a:ln w="9525">
            <a:noFill/>
            <a:miter lim="800000"/>
            <a:headEnd/>
            <a:tailEnd/>
          </a:ln>
        </p:spPr>
      </p:pic>
      <p:pic>
        <p:nvPicPr>
          <p:cNvPr id="6" name="Picture 5"/>
          <p:cNvPicPr/>
          <p:nvPr/>
        </p:nvPicPr>
        <p:blipFill>
          <a:blip r:embed="rId4"/>
          <a:srcRect l="11805" r="53124"/>
          <a:stretch>
            <a:fillRect/>
          </a:stretch>
        </p:blipFill>
        <p:spPr bwMode="auto">
          <a:xfrm>
            <a:off x="2286000" y="3657600"/>
            <a:ext cx="3444240" cy="2590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smtClean="0">
                <a:solidFill>
                  <a:srgbClr val="FF0000"/>
                </a:solidFill>
              </a:rPr>
              <a:t>Selection of electron density model</a:t>
            </a:r>
            <a:endParaRPr lang="en-US" sz="3200" b="1" dirty="0">
              <a:solidFill>
                <a:srgbClr val="FF0000"/>
              </a:solidFill>
            </a:endParaRPr>
          </a:p>
        </p:txBody>
      </p:sp>
      <p:pic>
        <p:nvPicPr>
          <p:cNvPr id="5" name="Image2">
            <a:extLst>
              <a:ext uri="{FF2B5EF4-FFF2-40B4-BE49-F238E27FC236}">
                <a16:creationId xmlns:a16="http://schemas.microsoft.com/office/drawing/2014/main" xmlns="" id="{2062106B-AD26-498B-9F4D-D82E8655D062}"/>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219200" y="1265237"/>
            <a:ext cx="6781800" cy="4525963"/>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1143000" y="5943600"/>
            <a:ext cx="6858000" cy="523220"/>
          </a:xfrm>
          <a:prstGeom prst="rect">
            <a:avLst/>
          </a:prstGeom>
          <a:noFill/>
        </p:spPr>
        <p:txBody>
          <a:bodyPr wrap="square" rtlCol="0">
            <a:spAutoFit/>
          </a:bodyPr>
          <a:lstStyle/>
          <a:p>
            <a:pPr algn="ctr"/>
            <a:r>
              <a:rPr lang="en-US" sz="2800" dirty="0" smtClean="0"/>
              <a:t>Type II burst dynamic spectrum</a:t>
            </a:r>
            <a:endParaRPr lang="en-US" sz="2800"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otalTime>2278</TotalTime>
  <Words>1221</Words>
  <Application>Microsoft Office PowerPoint</Application>
  <PresentationFormat>On-screen Show (4:3)</PresentationFormat>
  <Paragraphs>219</Paragraphs>
  <Slides>32</Slides>
  <Notes>0</Notes>
  <HiddenSlides>0</HiddenSlides>
  <MMClips>0</MMClips>
  <ScaleCrop>false</ScaleCrop>
  <HeadingPairs>
    <vt:vector size="8" baseType="variant">
      <vt:variant>
        <vt:lpstr>Fonts Used</vt:lpstr>
      </vt:variant>
      <vt:variant>
        <vt:i4>6</vt:i4>
      </vt:variant>
      <vt:variant>
        <vt:lpstr>Theme</vt:lpstr>
      </vt:variant>
      <vt:variant>
        <vt:i4>1</vt:i4>
      </vt:variant>
      <vt:variant>
        <vt:lpstr>Embedded OLE Servers</vt:lpstr>
      </vt:variant>
      <vt:variant>
        <vt:i4>1</vt:i4>
      </vt:variant>
      <vt:variant>
        <vt:lpstr>Slide Titles</vt:lpstr>
      </vt:variant>
      <vt:variant>
        <vt:i4>32</vt:i4>
      </vt:variant>
    </vt:vector>
  </HeadingPairs>
  <TitlesOfParts>
    <vt:vector size="40" baseType="lpstr">
      <vt:lpstr>Arial</vt:lpstr>
      <vt:lpstr>Calibri</vt:lpstr>
      <vt:lpstr>Droid Sans Fallback</vt:lpstr>
      <vt:lpstr>Liberation Serif</vt:lpstr>
      <vt:lpstr>Lohit Tamil</vt:lpstr>
      <vt:lpstr>Wingdings</vt:lpstr>
      <vt:lpstr>Office Theme</vt:lpstr>
      <vt:lpstr>Equation</vt:lpstr>
      <vt:lpstr>ANALYSIS OF THE TYPE II RADIO BURST EVENT OF 11th May 2011</vt:lpstr>
      <vt:lpstr>PowerPoint Presentation</vt:lpstr>
      <vt:lpstr>PowerPoint Presentation</vt:lpstr>
      <vt:lpstr> </vt:lpstr>
      <vt:lpstr> Estimation of the true speed of CME</vt:lpstr>
      <vt:lpstr>STEREO-A EUV and STEREO-B EUV</vt:lpstr>
      <vt:lpstr>STEREO A and STEREO B</vt:lpstr>
      <vt:lpstr>PowerPoint Presentation</vt:lpstr>
      <vt:lpstr>Selection of electron density model</vt:lpstr>
      <vt:lpstr>PowerPoint Presentation</vt:lpstr>
      <vt:lpstr>PowerPoint Presentation</vt:lpstr>
      <vt:lpstr>PowerPoint Presentation</vt:lpstr>
      <vt:lpstr>PowerPoint Presentation</vt:lpstr>
      <vt:lpstr>PowerPoint Presentation</vt:lpstr>
      <vt:lpstr>PowerPoint Presentation</vt:lpstr>
      <vt:lpstr>Estimation of Alfven speed (VA)</vt:lpstr>
      <vt:lpstr>PowerPoint Presentation</vt:lpstr>
      <vt:lpstr>Estimation of true shock speed</vt:lpstr>
      <vt:lpstr>PowerPoint Presentation</vt:lpstr>
      <vt:lpstr> Probable location of Type-II</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IP Type II   -We don’t have</vt:lpstr>
      <vt:lpstr>Shock Signature, SEP</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hp pc</dc:creator>
  <cp:lastModifiedBy>George Ochieng</cp:lastModifiedBy>
  <cp:revision>138</cp:revision>
  <dcterms:created xsi:type="dcterms:W3CDTF">2018-05-30T07:00:53Z</dcterms:created>
  <dcterms:modified xsi:type="dcterms:W3CDTF">2018-06-01T06:33:56Z</dcterms:modified>
</cp:coreProperties>
</file>