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4" r:id="rId4"/>
    <p:sldId id="276" r:id="rId5"/>
    <p:sldId id="275" r:id="rId6"/>
    <p:sldId id="268" r:id="rId7"/>
    <p:sldId id="280" r:id="rId8"/>
    <p:sldId id="265" r:id="rId9"/>
    <p:sldId id="262" r:id="rId10"/>
    <p:sldId id="270" r:id="rId11"/>
    <p:sldId id="271" r:id="rId12"/>
    <p:sldId id="266" r:id="rId13"/>
    <p:sldId id="279" r:id="rId14"/>
    <p:sldId id="272" r:id="rId15"/>
    <p:sldId id="273" r:id="rId16"/>
    <p:sldId id="267" r:id="rId17"/>
    <p:sldId id="277" r:id="rId18"/>
    <p:sldId id="278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5" d="100"/>
          <a:sy n="85" d="100"/>
        </p:scale>
        <p:origin x="7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7488-7352-46F1-8009-45DEE8450044}" type="datetimeFigureOut">
              <a:rPr lang="en-US" smtClean="0"/>
              <a:t>01/06/2018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9453D-6703-4863-B409-6D7BA2A062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570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7488-7352-46F1-8009-45DEE8450044}" type="datetimeFigureOut">
              <a:rPr lang="en-US" smtClean="0"/>
              <a:t>01/06/2018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9453D-6703-4863-B409-6D7BA2A062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783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7488-7352-46F1-8009-45DEE8450044}" type="datetimeFigureOut">
              <a:rPr lang="en-US" smtClean="0"/>
              <a:t>01/06/2018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9453D-6703-4863-B409-6D7BA2A062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194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7488-7352-46F1-8009-45DEE8450044}" type="datetimeFigureOut">
              <a:rPr lang="en-US" smtClean="0"/>
              <a:t>01/06/2018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9453D-6703-4863-B409-6D7BA2A062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5690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7488-7352-46F1-8009-45DEE8450044}" type="datetimeFigureOut">
              <a:rPr lang="en-US" smtClean="0"/>
              <a:t>01/06/2018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9453D-6703-4863-B409-6D7BA2A062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516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7488-7352-46F1-8009-45DEE8450044}" type="datetimeFigureOut">
              <a:rPr lang="en-US" smtClean="0"/>
              <a:t>01/06/2018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9453D-6703-4863-B409-6D7BA2A062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155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7488-7352-46F1-8009-45DEE8450044}" type="datetimeFigureOut">
              <a:rPr lang="en-US" smtClean="0"/>
              <a:t>01/06/2018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9453D-6703-4863-B409-6D7BA2A062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317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7488-7352-46F1-8009-45DEE8450044}" type="datetimeFigureOut">
              <a:rPr lang="en-US" smtClean="0"/>
              <a:t>01/06/2018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9453D-6703-4863-B409-6D7BA2A062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53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7488-7352-46F1-8009-45DEE8450044}" type="datetimeFigureOut">
              <a:rPr lang="en-US" smtClean="0"/>
              <a:t>01/06/2018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9453D-6703-4863-B409-6D7BA2A062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110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7488-7352-46F1-8009-45DEE8450044}" type="datetimeFigureOut">
              <a:rPr lang="en-US" smtClean="0"/>
              <a:t>01/06/2018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9453D-6703-4863-B409-6D7BA2A062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469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7488-7352-46F1-8009-45DEE8450044}" type="datetimeFigureOut">
              <a:rPr lang="en-US" smtClean="0"/>
              <a:t>01/06/2018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9453D-6703-4863-B409-6D7BA2A062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403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77488-7352-46F1-8009-45DEE8450044}" type="datetimeFigureOut">
              <a:rPr lang="en-US" smtClean="0"/>
              <a:t>01/06/2018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9453D-6703-4863-B409-6D7BA2A062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207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723901"/>
            <a:ext cx="9144000" cy="1816099"/>
          </a:xfrm>
        </p:spPr>
        <p:txBody>
          <a:bodyPr/>
          <a:lstStyle/>
          <a:p>
            <a:r>
              <a:rPr lang="en-US" dirty="0" smtClean="0"/>
              <a:t>Event Analysis</a:t>
            </a:r>
            <a:br>
              <a:rPr lang="en-US" dirty="0" smtClean="0"/>
            </a:br>
            <a:r>
              <a:rPr lang="en-US" dirty="0" smtClean="0"/>
              <a:t>2013-11-19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009900"/>
            <a:ext cx="9144000" cy="22479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Group – 1</a:t>
            </a:r>
          </a:p>
          <a:p>
            <a:r>
              <a:rPr lang="en-US" dirty="0"/>
              <a:t>Khaled AliElden, Mayank Patel, Ahmed Ammar,</a:t>
            </a:r>
          </a:p>
          <a:p>
            <a:r>
              <a:rPr lang="en-US" dirty="0"/>
              <a:t>Gebreziher Gidey, Yohannes Hagos, Heileselassie GM,</a:t>
            </a:r>
          </a:p>
          <a:p>
            <a:r>
              <a:rPr lang="en-US" sz="2800" b="1" dirty="0"/>
              <a:t>Christian Monstein</a:t>
            </a:r>
            <a:endParaRPr lang="en-US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548443" y="5466090"/>
            <a:ext cx="50951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COSPAR Workshop Ethiopia 2018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57429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778" y="658638"/>
            <a:ext cx="10515600" cy="786342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Measure Height and speed from 3 Different e-</a:t>
            </a:r>
            <a:r>
              <a:rPr lang="en-US" sz="3200" dirty="0" err="1" smtClean="0"/>
              <a:t>Callisto</a:t>
            </a:r>
            <a:r>
              <a:rPr lang="en-US" sz="3200" dirty="0" smtClean="0"/>
              <a:t> stations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914" y="2018682"/>
            <a:ext cx="5792485" cy="40547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04" y="2018682"/>
            <a:ext cx="5796186" cy="4057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113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333" y="207083"/>
            <a:ext cx="10515600" cy="786342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Measure Height from 14 different e-</a:t>
            </a:r>
            <a:r>
              <a:rPr lang="en-US" sz="3200" dirty="0" err="1" smtClean="0"/>
              <a:t>Callisto</a:t>
            </a:r>
            <a:r>
              <a:rPr lang="en-US" sz="3200" dirty="0" smtClean="0"/>
              <a:t> stations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667" y="835380"/>
            <a:ext cx="7927065" cy="5945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32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850" y="163244"/>
            <a:ext cx="11373593" cy="81053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DH Type-II Observation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344355" y="1104403"/>
                <a:ext cx="5649719" cy="5436976"/>
              </a:xfrm>
            </p:spPr>
            <p:txBody>
              <a:bodyPr/>
              <a:lstStyle/>
              <a:p>
                <a:r>
                  <a:rPr lang="en-US" dirty="0" smtClean="0"/>
                  <a:t>The DH radio spectrum started at 10:44 UT and lasted for 20 min.</a:t>
                </a:r>
              </a:p>
              <a:p>
                <a:r>
                  <a:rPr lang="en-US" dirty="0" smtClean="0"/>
                  <a:t>The velocity of DH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𝐷𝐻</m:t>
                        </m:r>
                      </m:sub>
                    </m:sSub>
                  </m:oMath>
                </a14:m>
                <a:r>
                  <a:rPr lang="en-US" dirty="0" smtClean="0"/>
                  <a:t>) source using the relation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𝐿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den>
                          </m:f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𝑑𝑓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b="0" dirty="0" smtClean="0"/>
              </a:p>
              <a:p>
                <a:r>
                  <a:rPr lang="en-US" dirty="0" smtClean="0"/>
                  <a:t>Where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dirty="0" smtClean="0"/>
                  <a:t> is the velocity and </a:t>
                </a:r>
              </a:p>
              <a:p>
                <a:pPr marL="0" indent="0">
                  <a:buNone/>
                </a:pPr>
                <a:r>
                  <a:rPr lang="en-US" b="0" dirty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L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r</m:t>
                        </m:r>
                      </m:num>
                      <m:den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den>
                    </m:f>
                  </m:oMath>
                </a14:m>
                <a:r>
                  <a:rPr lang="en-US" dirty="0" smtClean="0"/>
                  <a:t> is the scale height. At 	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=3</m:t>
                    </m:r>
                  </m:oMath>
                </a14:m>
                <a:r>
                  <a:rPr lang="en-US" dirty="0" smtClean="0"/>
                  <a:t>, </a:t>
                </a:r>
              </a:p>
              <a:p>
                <a:pPr marL="0" indent="0">
                  <a:buNone/>
                </a:pPr>
                <a:r>
                  <a:rPr lang="en-US" dirty="0" smtClean="0"/>
                  <a:t>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𝐷𝐻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𝑖𝑛𝑐𝑟𝑒𝑎𝑠𝑒𝑠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b="0" i="0" dirty="0" smtClean="0">
                  <a:latin typeface="+mj-lt"/>
                </a:endParaRPr>
              </a:p>
              <a:p>
                <a:pPr marL="0" indent="0">
                  <a:buNone/>
                </a:pPr>
                <a:r>
                  <a:rPr lang="en-US" b="0" i="0" dirty="0" smtClean="0">
                    <a:latin typeface="+mj-lt"/>
                  </a:rPr>
                  <a:t>from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 614 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𝑘𝑚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𝑡𝑜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751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𝑘𝑚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marL="0" indent="0">
                  <a:buNone/>
                </a:pPr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44355" y="1104403"/>
                <a:ext cx="5649719" cy="5436976"/>
              </a:xfrm>
              <a:blipFill>
                <a:blip r:embed="rId2"/>
                <a:stretch>
                  <a:fillRect l="-2265" t="-17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Content Placeholder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280" y="1092527"/>
            <a:ext cx="5978609" cy="5448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857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0699" y="0"/>
            <a:ext cx="10515600" cy="1325563"/>
          </a:xfrm>
        </p:spPr>
        <p:txBody>
          <a:bodyPr/>
          <a:lstStyle/>
          <a:p>
            <a:r>
              <a:rPr lang="en-US" dirty="0" smtClean="0"/>
              <a:t>SDO and GOES X-Rays Observation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824" y="1889522"/>
            <a:ext cx="3703756" cy="3703756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675" y="1560059"/>
            <a:ext cx="4389912" cy="4389912"/>
          </a:xfrm>
          <a:prstGeom prst="rect">
            <a:avLst/>
          </a:prstGeom>
        </p:spPr>
      </p:pic>
      <p:cxnSp>
        <p:nvCxnSpPr>
          <p:cNvPr id="6" name="Straight Arrow Connector 6"/>
          <p:cNvCxnSpPr/>
          <p:nvPr/>
        </p:nvCxnSpPr>
        <p:spPr>
          <a:xfrm flipV="1">
            <a:off x="4879839" y="3111335"/>
            <a:ext cx="564859" cy="939445"/>
          </a:xfrm>
          <a:prstGeom prst="straightConnector1">
            <a:avLst/>
          </a:prstGeom>
          <a:noFill/>
          <a:ln w="6345" cap="flat">
            <a:solidFill>
              <a:srgbClr val="FF0000"/>
            </a:solidFill>
            <a:prstDash val="solid"/>
            <a:miter/>
            <a:headEnd type="arrow"/>
          </a:ln>
        </p:spPr>
      </p:cxnSp>
      <p:sp>
        <p:nvSpPr>
          <p:cNvPr id="8" name="TextBox 7"/>
          <p:cNvSpPr txBox="1"/>
          <p:nvPr/>
        </p:nvSpPr>
        <p:spPr>
          <a:xfrm>
            <a:off x="5456487" y="2742003"/>
            <a:ext cx="736099" cy="369332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Shock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50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235" y="274026"/>
            <a:ext cx="10515600" cy="798657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SEP GOES -15 data </a:t>
            </a:r>
            <a:endParaRPr lang="en-US" sz="4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698" y="1163782"/>
            <a:ext cx="5851881" cy="46158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08071" y="5977065"/>
            <a:ext cx="4251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Onset time of &gt;10 Mev ~ 12:43  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0579" y="1175658"/>
            <a:ext cx="5879797" cy="46158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946001" y="5961831"/>
            <a:ext cx="4161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On set Time of &gt;20 Mev ~ 12:55</a:t>
            </a:r>
          </a:p>
        </p:txBody>
      </p:sp>
    </p:spTree>
    <p:extLst>
      <p:ext uri="{BB962C8B-B14F-4D97-AF65-F5344CB8AC3E}">
        <p14:creationId xmlns:p14="http://schemas.microsoft.com/office/powerpoint/2010/main" val="74444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8130"/>
            <a:ext cx="10515600" cy="700644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SEP Velocity </a:t>
            </a:r>
            <a:endParaRPr lang="en-US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7815197" y="593285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926581" y="5681981"/>
            <a:ext cx="3423919" cy="250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2213391" y="7073086"/>
            <a:ext cx="2887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(Velocity is ~ 6.10*10^7 m/s)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12077" y="1025474"/>
                <a:ext cx="6081320" cy="56607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𝑘𝑖𝑛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𝑟𝑒𝑠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×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𝑟𝑒𝑠</m:t>
                        </m:r>
                      </m:sub>
                    </m:sSub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e>
                                        <m:sup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𝑐</m:t>
                                          </m:r>
                                        </m:e>
                                        <m:sup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d>
                            </m:e>
                          </m:rad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pPr algn="ctr"/>
                <a:r>
                  <a:rPr lang="en-US" sz="2400" dirty="0"/>
                  <a:t/>
                </a:r>
                <a:br>
                  <a:rPr lang="en-US" sz="2400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𝑐</m:t>
                      </m:r>
                      <m:rad>
                        <m:radPr>
                          <m:degHide m:val="on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</m:e>
                                        <m:sub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  <m:t>𝑟𝑒𝑠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</m:e>
                                        <m:sub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  <m:t>𝑘𝑖𝑛</m:t>
                                          </m:r>
                                        </m:sub>
                                      </m:s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sSub>
                                        <m:sSubPr>
                                          <m:ctrlP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</m:e>
                                        <m:sub>
                                          <m:r>
                                            <a:rPr lang="en-US" sz="2400" i="1">
                                              <a:latin typeface="Cambria Math" panose="02040503050406030204" pitchFamily="18" charset="0"/>
                                            </a:rPr>
                                            <m:t>𝑟𝑒𝑠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sz="2400" dirty="0" smtClean="0"/>
              </a:p>
              <a:p>
                <a:pPr algn="ctr"/>
                <a:endParaRPr lang="en-US" sz="2400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6.10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sup>
                      </m:sSup>
                      <m:r>
                        <a:rPr lang="en-US" sz="2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𝑘𝑚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2400" i="1" dirty="0" smtClean="0">
                  <a:latin typeface="Cambria Math" panose="02040503050406030204" pitchFamily="18" charset="0"/>
                </a:endParaRPr>
              </a:p>
              <a:p>
                <a:pPr algn="ctr"/>
                <a:endParaRPr lang="en-US" sz="2400" i="1" dirty="0">
                  <a:latin typeface="Cambria Math" panose="02040503050406030204" pitchFamily="18" charset="0"/>
                </a:endParaRPr>
              </a:p>
              <a:p>
                <a:endParaRPr lang="en-US" sz="2400" dirty="0"/>
              </a:p>
              <a:p>
                <a:r>
                  <a:rPr lang="en-US" sz="2400" dirty="0" smtClean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𝑘𝑖𝑛</m:t>
                        </m:r>
                      </m:sub>
                    </m:sSub>
                  </m:oMath>
                </a14:m>
                <a:r>
                  <a:rPr lang="en-US" sz="2400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𝑟𝑒𝑠</m:t>
                        </m:r>
                      </m:sub>
                    </m:sSub>
                  </m:oMath>
                </a14:m>
                <a:r>
                  <a:rPr lang="en-US" sz="2400" dirty="0" smtClean="0"/>
                  <a:t> are kinetic and rest proton energy, respectively. </a:t>
                </a:r>
                <a:endParaRPr lang="en-US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077" y="1025474"/>
                <a:ext cx="6081320" cy="5660717"/>
              </a:xfrm>
              <a:prstGeom prst="rect">
                <a:avLst/>
              </a:prstGeom>
              <a:blipFill>
                <a:blip r:embed="rId2"/>
                <a:stretch>
                  <a:fillRect l="-1605" b="-13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8641" y="1191567"/>
            <a:ext cx="5879797" cy="461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3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833" y="318826"/>
            <a:ext cx="11049000" cy="746045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48833" y="1156266"/>
            <a:ext cx="11049000" cy="53024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ea typeface="+mj-ea"/>
                <a:cs typeface="+mj-cs"/>
              </a:rPr>
              <a:t> Observing the Type II radio observation from different instruments is difficult and tricky.</a:t>
            </a:r>
          </a:p>
          <a:p>
            <a:pPr marL="0" indent="0">
              <a:buNone/>
            </a:pPr>
            <a:endParaRPr lang="en-US" sz="2400" dirty="0" smtClean="0">
              <a:ea typeface="+mj-ea"/>
              <a:cs typeface="+mj-cs"/>
            </a:endParaRPr>
          </a:p>
          <a:p>
            <a:pPr marL="0" indent="0">
              <a:buNone/>
            </a:pPr>
            <a:r>
              <a:rPr lang="en-US" sz="2400" dirty="0" smtClean="0">
                <a:ea typeface="+mj-ea"/>
                <a:cs typeface="+mj-cs"/>
              </a:rPr>
              <a:t>Estimating the SEP velocity is not accurate due to the low resolution of Goes-15 proton data.</a:t>
            </a:r>
          </a:p>
          <a:p>
            <a:pPr marL="0" indent="0">
              <a:buNone/>
            </a:pPr>
            <a:endParaRPr lang="en-US" sz="2400" dirty="0" smtClean="0">
              <a:ea typeface="+mj-ea"/>
              <a:cs typeface="+mj-cs"/>
            </a:endParaRPr>
          </a:p>
          <a:p>
            <a:pPr marL="0" indent="0">
              <a:buNone/>
            </a:pPr>
            <a:r>
              <a:rPr lang="en-US" sz="2400" dirty="0" smtClean="0">
                <a:ea typeface="+mj-ea"/>
                <a:cs typeface="+mj-cs"/>
              </a:rPr>
              <a:t>Estimating the kinematic of shock wave using electron density model is compatible with  satellite observations.</a:t>
            </a:r>
          </a:p>
          <a:p>
            <a:pPr marL="0" indent="0">
              <a:buNone/>
            </a:pPr>
            <a:endParaRPr lang="en-US" sz="1800" dirty="0" smtClean="0"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endParaRPr lang="en-US" sz="18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7986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Thanks to COSPAR and </a:t>
            </a:r>
            <a:r>
              <a:rPr lang="en-US" dirty="0" err="1"/>
              <a:t>Mekelle</a:t>
            </a:r>
            <a:r>
              <a:rPr lang="en-US" dirty="0"/>
              <a:t> university for giving us the opportunity to participate and learn from this workshop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Thanks for Eng. Christian </a:t>
            </a:r>
            <a:r>
              <a:rPr lang="en-US" dirty="0" err="1" smtClean="0"/>
              <a:t>Monstein</a:t>
            </a:r>
            <a:r>
              <a:rPr lang="en-US" dirty="0" smtClean="0"/>
              <a:t>, senior of radio engineering for passing us his expertise in Python scripts and e-CALLISTO data processing.</a:t>
            </a:r>
          </a:p>
          <a:p>
            <a:r>
              <a:rPr lang="en-US" dirty="0" smtClean="0"/>
              <a:t>Thanks to our colleagues and lecturers for their kind help and interactivity during this workshop.</a:t>
            </a:r>
          </a:p>
          <a:p>
            <a:r>
              <a:rPr lang="en-US" dirty="0" smtClean="0"/>
              <a:t>Thanks for NASA LASCO, SDO and Stereo.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70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3186" y="0"/>
            <a:ext cx="9155230" cy="686642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631867" y="-13363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Thank You</a:t>
            </a:r>
            <a:endParaRPr lang="en-US" sz="60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53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819" y="124847"/>
            <a:ext cx="10515600" cy="734784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Radio Dynamic Spectra</a:t>
            </a:r>
            <a:endParaRPr lang="en-US" sz="4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7994" y="859632"/>
            <a:ext cx="5258076" cy="3676741"/>
          </a:xfrm>
        </p:spPr>
      </p:pic>
      <p:sp>
        <p:nvSpPr>
          <p:cNvPr id="5" name="Rectangle 4"/>
          <p:cNvSpPr/>
          <p:nvPr/>
        </p:nvSpPr>
        <p:spPr>
          <a:xfrm>
            <a:off x="6617460" y="4909434"/>
            <a:ext cx="4797632" cy="1432002"/>
          </a:xfrm>
          <a:prstGeom prst="rect">
            <a:avLst/>
          </a:prstGeom>
          <a:solidFill>
            <a:srgbClr val="FFFFFF"/>
          </a:solidFill>
          <a:ln w="12701" cap="flat">
            <a:noFill/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Starting Frequency</a:t>
            </a:r>
            <a:r>
              <a:rPr lang="en-GB" sz="24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Calibri"/>
              </a:rPr>
              <a:t>:      117.7(MHz</a:t>
            </a:r>
            <a:r>
              <a:rPr lang="en-GB" sz="24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)</a:t>
            </a: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dirty="0">
                <a:solidFill>
                  <a:srgbClr val="000000"/>
                </a:solidFill>
              </a:rPr>
              <a:t>Ending Frequency:      </a:t>
            </a:r>
            <a:r>
              <a:rPr lang="en-GB" sz="2400" dirty="0" smtClean="0">
                <a:solidFill>
                  <a:srgbClr val="000000"/>
                </a:solidFill>
              </a:rPr>
              <a:t>  45.7(MHz</a:t>
            </a:r>
            <a:r>
              <a:rPr lang="en-GB" sz="2400" dirty="0">
                <a:solidFill>
                  <a:srgbClr val="000000"/>
                </a:solidFill>
              </a:rPr>
              <a:t>)</a:t>
            </a:r>
          </a:p>
          <a:p>
            <a:pPr marL="0" marR="0" lvl="0" indent="0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Calibri"/>
              </a:rPr>
              <a:t>Onset </a:t>
            </a:r>
            <a:r>
              <a:rPr lang="en-GB" sz="24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Time: </a:t>
            </a:r>
            <a:r>
              <a:rPr lang="en-GB" sz="24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Calibri"/>
              </a:rPr>
              <a:t>               </a:t>
            </a:r>
            <a:r>
              <a:rPr lang="en-GB" sz="2400" b="0" i="0" u="none" strike="noStrike" kern="1200" cap="none" spc="0" dirty="0" smtClean="0">
                <a:solidFill>
                  <a:srgbClr val="000000"/>
                </a:solidFill>
                <a:uFillTx/>
                <a:latin typeface="Calibri"/>
              </a:rPr>
              <a:t>   </a:t>
            </a: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10</a:t>
            </a:r>
            <a:r>
              <a:rPr lang="en-GB" sz="24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Calibri"/>
              </a:rPr>
              <a:t>:24:57</a:t>
            </a:r>
            <a:endParaRPr lang="en-GB" sz="24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Calibri"/>
              </a:rPr>
              <a:t>Ending </a:t>
            </a:r>
            <a:r>
              <a:rPr lang="en-GB" sz="24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Time: </a:t>
            </a:r>
            <a:r>
              <a:rPr lang="en-GB" sz="24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Calibri"/>
              </a:rPr>
              <a:t>                </a:t>
            </a:r>
            <a:r>
              <a:rPr lang="en-GB" sz="2400" dirty="0" smtClean="0">
                <a:solidFill>
                  <a:srgbClr val="000000"/>
                </a:solidFill>
                <a:latin typeface="Calibri"/>
              </a:rPr>
              <a:t>10</a:t>
            </a:r>
            <a:r>
              <a:rPr lang="en-GB" sz="24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Calibri"/>
              </a:rPr>
              <a:t>:33:26</a:t>
            </a:r>
            <a:endParaRPr lang="en-GB" sz="24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867" y="859631"/>
            <a:ext cx="3844819" cy="367674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819" y="4713429"/>
            <a:ext cx="6283619" cy="5484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819" y="5271376"/>
            <a:ext cx="6283619" cy="37306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819" y="5617093"/>
            <a:ext cx="6283619" cy="687523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5108858" y="5912719"/>
            <a:ext cx="807522" cy="356272"/>
          </a:xfrm>
          <a:prstGeom prst="ellipse">
            <a:avLst/>
          </a:prstGeom>
          <a:solidFill>
            <a:schemeClr val="lt1">
              <a:alpha val="14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06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1881"/>
            <a:ext cx="10515600" cy="866899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CME speed analysis using Newkirk </a:t>
            </a:r>
            <a:r>
              <a:rPr lang="en-US" sz="3600" dirty="0" smtClean="0"/>
              <a:t>model from LEARMONTH</a:t>
            </a:r>
            <a:endParaRPr lang="en-US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183" y="1068780"/>
            <a:ext cx="10608128" cy="53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69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CME speed analysis from Essen/Germany using Newkirk model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113" y="1690688"/>
            <a:ext cx="9036399" cy="4518200"/>
          </a:xfrm>
        </p:spPr>
      </p:pic>
      <p:sp>
        <p:nvSpPr>
          <p:cNvPr id="5" name="TextBox 4"/>
          <p:cNvSpPr txBox="1"/>
          <p:nvPr/>
        </p:nvSpPr>
        <p:spPr>
          <a:xfrm>
            <a:off x="3633849" y="606829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107311" cy="39123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Shock velocity from LASCO C2 and C3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375" y="756356"/>
            <a:ext cx="7580313" cy="5689346"/>
          </a:xfrm>
        </p:spPr>
      </p:pic>
    </p:spTree>
    <p:extLst>
      <p:ext uri="{BB962C8B-B14F-4D97-AF65-F5344CB8AC3E}">
        <p14:creationId xmlns:p14="http://schemas.microsoft.com/office/powerpoint/2010/main" val="364388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022" y="41458"/>
            <a:ext cx="10515600" cy="67887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LASCO-C2 CME Observation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466" y="986343"/>
            <a:ext cx="2881134" cy="288113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7600" y="969939"/>
            <a:ext cx="2868786" cy="289753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9110" y="643144"/>
            <a:ext cx="3858843" cy="289413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601" y="3867477"/>
            <a:ext cx="2847730" cy="280425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5177" y="3855129"/>
            <a:ext cx="2881134" cy="2816604"/>
          </a:xfrm>
          <a:prstGeom prst="rect">
            <a:avLst/>
          </a:prstGeom>
        </p:spPr>
      </p:pic>
      <p:pic>
        <p:nvPicPr>
          <p:cNvPr id="17" name="Content Placeholder 3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1008" y="3855129"/>
            <a:ext cx="4085757" cy="3064318"/>
          </a:xfrm>
        </p:spPr>
      </p:pic>
      <p:sp>
        <p:nvSpPr>
          <p:cNvPr id="18" name="TextBox 17"/>
          <p:cNvSpPr txBox="1"/>
          <p:nvPr/>
        </p:nvSpPr>
        <p:spPr>
          <a:xfrm>
            <a:off x="8111525" y="41458"/>
            <a:ext cx="18917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CME height</a:t>
            </a:r>
            <a:endParaRPr lang="en-US" sz="2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8111525" y="3427076"/>
            <a:ext cx="18630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CME Speed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53692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192" y="388875"/>
            <a:ext cx="9992096" cy="6561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CME observation from COR1 and COR2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223" y="1045027"/>
            <a:ext cx="7486526" cy="5618955"/>
          </a:xfr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7883749" y="3669838"/>
                <a:ext cx="368736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Average speed =662.38  km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sz="2000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3749" y="3669838"/>
                <a:ext cx="3687362" cy="400110"/>
              </a:xfrm>
              <a:prstGeom prst="rect">
                <a:avLst/>
              </a:prstGeom>
              <a:blipFill>
                <a:blip r:embed="rId3"/>
                <a:stretch>
                  <a:fillRect l="-1653" t="-7576" b="-25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9366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5893" y="0"/>
            <a:ext cx="10515600" cy="892175"/>
          </a:xfrm>
        </p:spPr>
        <p:txBody>
          <a:bodyPr>
            <a:normAutofit/>
          </a:bodyPr>
          <a:lstStyle/>
          <a:p>
            <a:r>
              <a:rPr lang="en-US" sz="3600" dirty="0" smtClean="0"/>
              <a:t>E-</a:t>
            </a:r>
            <a:r>
              <a:rPr lang="en-US" sz="3600" dirty="0" err="1" smtClean="0"/>
              <a:t>Callisto</a:t>
            </a:r>
            <a:r>
              <a:rPr lang="en-US" sz="3600" dirty="0" smtClean="0"/>
              <a:t> observation from 6 different stations</a:t>
            </a:r>
            <a:endParaRPr lang="en-US" sz="36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2079" y="926274"/>
            <a:ext cx="3522324" cy="2739586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778" y="913178"/>
            <a:ext cx="3556000" cy="276577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0223" y="949753"/>
            <a:ext cx="3492137" cy="27161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296" y="4005572"/>
            <a:ext cx="3415482" cy="265648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8361" y="3977583"/>
            <a:ext cx="3534362" cy="274894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0223" y="3941099"/>
            <a:ext cx="3581270" cy="2785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57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1" y="311721"/>
            <a:ext cx="10058399" cy="70428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E-</a:t>
            </a:r>
            <a:r>
              <a:rPr lang="en-US" sz="3600" dirty="0" err="1" smtClean="0"/>
              <a:t>Callisto</a:t>
            </a:r>
            <a:r>
              <a:rPr lang="en-US" sz="3600" dirty="0" smtClean="0"/>
              <a:t> Radio dynamic spectra from BLEN7M/SWISS and ESSEN Germany: </a:t>
            </a:r>
            <a:r>
              <a:rPr lang="en-US" sz="3600" b="1" dirty="0" smtClean="0"/>
              <a:t>High/Low </a:t>
            </a:r>
            <a:r>
              <a:rPr lang="en-US" sz="3600" dirty="0" smtClean="0"/>
              <a:t>frequencies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45" y="1478844"/>
            <a:ext cx="5554134" cy="4319882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0179" y="1463792"/>
            <a:ext cx="5573486" cy="4334934"/>
          </a:xfrm>
        </p:spPr>
      </p:pic>
    </p:spTree>
    <p:extLst>
      <p:ext uri="{BB962C8B-B14F-4D97-AF65-F5344CB8AC3E}">
        <p14:creationId xmlns:p14="http://schemas.microsoft.com/office/powerpoint/2010/main" val="297410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1809</TotalTime>
  <Words>306</Words>
  <Application>Microsoft Office PowerPoint</Application>
  <PresentationFormat>Widescreen</PresentationFormat>
  <Paragraphs>59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Cambria Math</vt:lpstr>
      <vt:lpstr>Office Theme</vt:lpstr>
      <vt:lpstr>Event Analysis 2013-11-19</vt:lpstr>
      <vt:lpstr>Radio Dynamic Spectra</vt:lpstr>
      <vt:lpstr>CME speed analysis using Newkirk model from LEARMONTH</vt:lpstr>
      <vt:lpstr>CME speed analysis from Essen/Germany using Newkirk model</vt:lpstr>
      <vt:lpstr>Shock velocity from LASCO C2 and C3</vt:lpstr>
      <vt:lpstr>LASCO-C2 CME Observation</vt:lpstr>
      <vt:lpstr>CME observation from COR1 and COR2</vt:lpstr>
      <vt:lpstr>E-Callisto observation from 6 different stations</vt:lpstr>
      <vt:lpstr>E-Callisto Radio dynamic spectra from BLEN7M/SWISS and ESSEN Germany: High/Low frequencies</vt:lpstr>
      <vt:lpstr>Measure Height and speed from 3 Different e-Callisto stations</vt:lpstr>
      <vt:lpstr>Measure Height from 14 different e-Callisto stations</vt:lpstr>
      <vt:lpstr>DH Type-II Observation</vt:lpstr>
      <vt:lpstr>SDO and GOES X-Rays Observation</vt:lpstr>
      <vt:lpstr>SEP GOES -15 data </vt:lpstr>
      <vt:lpstr>SEP Velocity </vt:lpstr>
      <vt:lpstr>Conclusion</vt:lpstr>
      <vt:lpstr>Acknowledgement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MNT Industries</dc:creator>
  <cp:lastModifiedBy>MNT Industries</cp:lastModifiedBy>
  <cp:revision>60</cp:revision>
  <dcterms:created xsi:type="dcterms:W3CDTF">2018-05-30T16:14:14Z</dcterms:created>
  <dcterms:modified xsi:type="dcterms:W3CDTF">2018-06-01T07:12:22Z</dcterms:modified>
</cp:coreProperties>
</file>